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45.jpg" ContentType="image/gif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85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7" r:id="rId2"/>
    <p:sldId id="258" r:id="rId3"/>
    <p:sldId id="260" r:id="rId4"/>
    <p:sldId id="262" r:id="rId5"/>
    <p:sldId id="263" r:id="rId6"/>
    <p:sldId id="267" r:id="rId7"/>
    <p:sldId id="264" r:id="rId8"/>
    <p:sldId id="268" r:id="rId9"/>
    <p:sldId id="265" r:id="rId10"/>
    <p:sldId id="269" r:id="rId11"/>
    <p:sldId id="266" r:id="rId12"/>
    <p:sldId id="270" r:id="rId13"/>
    <p:sldId id="275" r:id="rId14"/>
    <p:sldId id="276" r:id="rId15"/>
    <p:sldId id="272" r:id="rId16"/>
    <p:sldId id="273" r:id="rId17"/>
    <p:sldId id="274" r:id="rId18"/>
    <p:sldId id="278" r:id="rId19"/>
    <p:sldId id="279" r:id="rId20"/>
    <p:sldId id="277" r:id="rId21"/>
    <p:sldId id="280" r:id="rId22"/>
    <p:sldId id="281" r:id="rId23"/>
    <p:sldId id="282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6" r:id="rId63"/>
    <p:sldId id="32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80"/>
    <a:srgbClr val="E8DBFF"/>
    <a:srgbClr val="8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3"/>
    <p:restoredTop sz="92320" autoAdjust="0"/>
  </p:normalViewPr>
  <p:slideViewPr>
    <p:cSldViewPr snapToGrid="0" snapToObjects="1">
      <p:cViewPr>
        <p:scale>
          <a:sx n="80" d="100"/>
          <a:sy n="80" d="100"/>
        </p:scale>
        <p:origin x="1024" y="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91EB0-E2E2-884C-8012-26D6CF1840B0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1340F4-4D03-6740-AFDF-04CE336C3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7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6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57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18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4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41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3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6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09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10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s://kleartextbook.com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CFA16-E1FD-5148-AB1D-E997E471B1B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19164-C2A3-B847-AA65-6348417339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060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.wdp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3" Type="http://schemas.openxmlformats.org/officeDocument/2006/relationships/image" Target="../media/image2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30.jpg"/><Relationship Id="rId10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3.gif"/><Relationship Id="rId7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eg"/><Relationship Id="rId3" Type="http://schemas.openxmlformats.org/officeDocument/2006/relationships/image" Target="../media/image4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Relationship Id="rId3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20.jpeg"/><Relationship Id="rId5" Type="http://schemas.openxmlformats.org/officeDocument/2006/relationships/image" Target="../media/image51.jpg"/><Relationship Id="rId6" Type="http://schemas.openxmlformats.org/officeDocument/2006/relationships/image" Target="../media/image52.jpeg"/><Relationship Id="rId7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jpeg"/><Relationship Id="rId5" Type="http://schemas.openxmlformats.org/officeDocument/2006/relationships/image" Target="../media/image57.jpeg"/><Relationship Id="rId6" Type="http://schemas.openxmlformats.org/officeDocument/2006/relationships/image" Target="../media/image58.jpg"/><Relationship Id="rId7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jpeg"/><Relationship Id="rId7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69.png"/><Relationship Id="rId6" Type="http://schemas.openxmlformats.org/officeDocument/2006/relationships/image" Target="../media/image70.jpg"/><Relationship Id="rId7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3.gif"/><Relationship Id="rId6" Type="http://schemas.openxmlformats.org/officeDocument/2006/relationships/image" Target="../media/image44.jpg"/><Relationship Id="rId7" Type="http://schemas.openxmlformats.org/officeDocument/2006/relationships/image" Target="../media/image72.png"/><Relationship Id="rId8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Relationship Id="rId3" Type="http://schemas.openxmlformats.org/officeDocument/2006/relationships/image" Target="../media/image7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g"/><Relationship Id="rId3" Type="http://schemas.openxmlformats.org/officeDocument/2006/relationships/image" Target="../media/image7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4" Type="http://schemas.openxmlformats.org/officeDocument/2006/relationships/image" Target="../media/image8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4" Type="http://schemas.openxmlformats.org/officeDocument/2006/relationships/image" Target="../media/image8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3" Type="http://schemas.openxmlformats.org/officeDocument/2006/relationships/image" Target="../media/image8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Relationship Id="rId3" Type="http://schemas.openxmlformats.org/officeDocument/2006/relationships/image" Target="../media/image8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eg"/><Relationship Id="rId3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jpg"/><Relationship Id="rId3" Type="http://schemas.openxmlformats.org/officeDocument/2006/relationships/image" Target="../media/image100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4" Type="http://schemas.openxmlformats.org/officeDocument/2006/relationships/image" Target="../media/image105.gif"/><Relationship Id="rId5" Type="http://schemas.openxmlformats.org/officeDocument/2006/relationships/image" Target="../media/image106.jpg"/><Relationship Id="rId6" Type="http://schemas.openxmlformats.org/officeDocument/2006/relationships/image" Target="../media/image107.jpg"/><Relationship Id="rId7" Type="http://schemas.openxmlformats.org/officeDocument/2006/relationships/image" Target="../media/image10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3" Type="http://schemas.openxmlformats.org/officeDocument/2006/relationships/image" Target="../media/image111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Relationship Id="rId3" Type="http://schemas.openxmlformats.org/officeDocument/2006/relationships/image" Target="../media/image11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114.jpg"/><Relationship Id="rId5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JPG"/><Relationship Id="rId3" Type="http://schemas.openxmlformats.org/officeDocument/2006/relationships/image" Target="../media/image11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4" Type="http://schemas.openxmlformats.org/officeDocument/2006/relationships/image" Target="../media/image11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Relationship Id="rId3" Type="http://schemas.openxmlformats.org/officeDocument/2006/relationships/image" Target="../media/image120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jpg"/><Relationship Id="rId3" Type="http://schemas.openxmlformats.org/officeDocument/2006/relationships/image" Target="../media/image12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56882"/>
            <a:ext cx="7772400" cy="14700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5000" b="1" dirty="0" smtClean="0">
                <a:latin typeface="나눔고딕"/>
                <a:ea typeface="나눔고딕"/>
                <a:cs typeface="나눔고딕"/>
              </a:rPr>
              <a:t>11</a:t>
            </a:r>
            <a:r>
              <a:rPr lang="ko-KR" altLang="en-US" sz="5000" b="1" dirty="0" smtClean="0">
                <a:latin typeface="나눔고딕"/>
                <a:ea typeface="나눔고딕"/>
                <a:cs typeface="나눔고딕"/>
              </a:rPr>
              <a:t>과 기숙사 생활 </a:t>
            </a:r>
            <a:r>
              <a:rPr lang="en-US" altLang="ko-KR" sz="5000" b="1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5000" b="1" dirty="0" smtClean="0">
                <a:latin typeface="나눔고딕"/>
                <a:ea typeface="나눔고딕"/>
                <a:cs typeface="나눔고딕"/>
              </a:rPr>
            </a:b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[Living in a Dormitory]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dorm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48" y="2820894"/>
            <a:ext cx="5229605" cy="32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192886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8189" y="1318690"/>
            <a:ext cx="5684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Change the verbs into the progressive form ~</a:t>
            </a:r>
            <a:r>
              <a:rPr lang="ko-KR" altLang="en-US" sz="2000" dirty="0" smtClean="0"/>
              <a:t>고 있다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09733" y="2230376"/>
            <a:ext cx="5767527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>
                <a:sym typeface="Wingdings"/>
              </a:rPr>
              <a:t>부모님께서 캐나다 밴쿠버에서 </a:t>
            </a:r>
            <a:r>
              <a:rPr lang="en-US" altLang="ko-KR" sz="2400" dirty="0" smtClean="0">
                <a:sym typeface="Wingdings"/>
              </a:rPr>
              <a:t>(</a:t>
            </a:r>
            <a:r>
              <a:rPr lang="ko-KR" altLang="en-US" sz="2400" dirty="0" smtClean="0">
                <a:sym typeface="Wingdings"/>
              </a:rPr>
              <a:t>살다</a:t>
            </a:r>
            <a:r>
              <a:rPr lang="en-US" altLang="ko-KR" sz="2400" dirty="0" smtClean="0">
                <a:sym typeface="Wingdings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</a:t>
            </a:r>
            <a:r>
              <a:rPr lang="ko-KR" altLang="en-US" sz="2400" dirty="0">
                <a:sym typeface="Wingdings"/>
              </a:rPr>
              <a:t>부모님께서 캐나다 밴쿠버에서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살고 </a:t>
            </a:r>
            <a:r>
              <a:rPr lang="ko-KR" altLang="en-US" sz="2400" dirty="0" smtClean="0">
                <a:solidFill>
                  <a:srgbClr val="8000FF"/>
                </a:solidFill>
                <a:sym typeface="Wingdings"/>
              </a:rPr>
              <a:t>계세요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930639" y="4189870"/>
            <a:ext cx="6299980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>
                <a:sym typeface="Wingdings"/>
              </a:rPr>
              <a:t>할아버지하고 할머니께서 아침을 </a:t>
            </a:r>
            <a:r>
              <a:rPr lang="en-US" altLang="ko-KR" sz="2400" dirty="0" smtClean="0">
                <a:sym typeface="Wingdings"/>
              </a:rPr>
              <a:t>(</a:t>
            </a:r>
            <a:r>
              <a:rPr lang="ko-KR" altLang="en-US" sz="2400" dirty="0" smtClean="0">
                <a:sym typeface="Wingdings"/>
              </a:rPr>
              <a:t>먹다</a:t>
            </a:r>
            <a:r>
              <a:rPr lang="en-US" altLang="ko-KR" sz="2400" dirty="0" smtClean="0">
                <a:sym typeface="Wingdings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할아버지하고 할머니께서 </a:t>
            </a:r>
            <a:r>
              <a:rPr lang="ko-KR" altLang="en-US" sz="2400" dirty="0">
                <a:sym typeface="Wingdings"/>
              </a:rPr>
              <a:t>아침을 </a:t>
            </a:r>
            <a:r>
              <a:rPr lang="ko-KR" altLang="en-US" sz="2400" dirty="0" smtClean="0">
                <a:sym typeface="Wingdings"/>
              </a:rPr>
              <a:t>드시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고 </a:t>
            </a:r>
            <a:r>
              <a:rPr lang="ko-KR" altLang="en-US" sz="2400" dirty="0" smtClean="0">
                <a:solidFill>
                  <a:srgbClr val="8000FF"/>
                </a:solidFill>
                <a:sym typeface="Wingdings"/>
              </a:rPr>
              <a:t>계세요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  <p:pic>
        <p:nvPicPr>
          <p:cNvPr id="5" name="Picture 4" descr="cana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59" y="2473739"/>
            <a:ext cx="2458480" cy="790766"/>
          </a:xfrm>
          <a:prstGeom prst="rect">
            <a:avLst/>
          </a:prstGeom>
        </p:spPr>
      </p:pic>
      <p:pic>
        <p:nvPicPr>
          <p:cNvPr id="6" name="Picture 5" descr="parents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2" b="97500" l="0" r="990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64" y="2106594"/>
            <a:ext cx="1851139" cy="1480911"/>
          </a:xfrm>
          <a:prstGeom prst="rect">
            <a:avLst/>
          </a:prstGeom>
        </p:spPr>
      </p:pic>
      <p:pic>
        <p:nvPicPr>
          <p:cNvPr id="7" name="Picture 6" descr="grandparents eat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7" y="3826933"/>
            <a:ext cx="2512692" cy="201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6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508916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8787" y="1160618"/>
            <a:ext cx="8156201" cy="104792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300" b="1" dirty="0" smtClean="0">
                <a:solidFill>
                  <a:srgbClr val="FF0080"/>
                </a:solidFill>
                <a:effectLst/>
              </a:rPr>
              <a:t>~</a:t>
            </a:r>
            <a:r>
              <a:rPr lang="ko-KR" altLang="en-US" sz="2300" b="1" dirty="0" smtClean="0">
                <a:solidFill>
                  <a:srgbClr val="FF0080"/>
                </a:solidFill>
                <a:effectLst/>
              </a:rPr>
              <a:t>고 있다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expresses the </a:t>
            </a:r>
            <a:r>
              <a:rPr lang="en-US" altLang="ko-KR" sz="2300" u="sng" dirty="0" smtClean="0">
                <a:solidFill>
                  <a:srgbClr val="000000"/>
                </a:solidFill>
                <a:effectLst/>
              </a:rPr>
              <a:t>continuation or progression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of an action. Only </a:t>
            </a:r>
            <a:r>
              <a:rPr lang="en-US" altLang="ko-KR" sz="2300" b="1" dirty="0" smtClean="0">
                <a:solidFill>
                  <a:schemeClr val="tx1"/>
                </a:solidFill>
                <a:effectLst/>
              </a:rPr>
              <a:t>verbs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(not adjectives) can occur in this construction.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154" y="2535896"/>
            <a:ext cx="5519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In the morning, Dad </a:t>
            </a:r>
            <a:r>
              <a:rPr lang="en-US" sz="2200" dirty="0" smtClean="0">
                <a:solidFill>
                  <a:srgbClr val="FF0080"/>
                </a:solidFill>
              </a:rPr>
              <a:t>was reading </a:t>
            </a:r>
            <a:r>
              <a:rPr lang="en-US" sz="2200" dirty="0" smtClean="0"/>
              <a:t>a newspaper.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3009154" y="3026308"/>
            <a:ext cx="588054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아침에 아버지는 신문을 읽</a:t>
            </a:r>
            <a:r>
              <a:rPr lang="ko-KR" altLang="en-US" sz="2500" dirty="0" smtClean="0">
                <a:solidFill>
                  <a:srgbClr val="FF0080"/>
                </a:solidFill>
              </a:rPr>
              <a:t>고 </a:t>
            </a:r>
            <a:r>
              <a:rPr lang="en-US" altLang="ko-KR" sz="2500" dirty="0" smtClean="0"/>
              <a:t>(</a:t>
            </a:r>
            <a:r>
              <a:rPr lang="ko-KR" altLang="en-US" sz="2500" dirty="0" smtClean="0"/>
              <a:t>보</a:t>
            </a:r>
            <a:r>
              <a:rPr lang="ko-KR" altLang="en-US" sz="2500" dirty="0" smtClean="0">
                <a:solidFill>
                  <a:srgbClr val="FF0080"/>
                </a:solidFill>
              </a:rPr>
              <a:t>고</a:t>
            </a:r>
            <a:r>
              <a:rPr lang="en-US" altLang="ko-KR" sz="2500" dirty="0" smtClean="0"/>
              <a:t>)</a:t>
            </a:r>
            <a:r>
              <a:rPr lang="ko-KR" altLang="en-US" sz="2500" dirty="0" smtClean="0"/>
              <a:t> </a:t>
            </a:r>
            <a:r>
              <a:rPr lang="ko-KR" altLang="en-US" sz="2500" dirty="0" smtClean="0">
                <a:solidFill>
                  <a:srgbClr val="8000FF"/>
                </a:solidFill>
              </a:rPr>
              <a:t>계</a:t>
            </a:r>
            <a:r>
              <a:rPr lang="ko-KR" altLang="en-US" sz="2500" dirty="0" smtClean="0">
                <a:solidFill>
                  <a:srgbClr val="3366FF"/>
                </a:solidFill>
              </a:rPr>
              <a:t>셨</a:t>
            </a:r>
            <a:r>
              <a:rPr lang="ko-KR" altLang="en-US" sz="2500" dirty="0" smtClean="0">
                <a:solidFill>
                  <a:srgbClr val="8000FF"/>
                </a:solidFill>
              </a:rPr>
              <a:t>어요</a:t>
            </a:r>
            <a:r>
              <a:rPr lang="en-US" altLang="ko-KR" sz="2500" dirty="0" smtClean="0"/>
              <a:t>.</a:t>
            </a:r>
            <a:endParaRPr lang="en-US" sz="25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190637"/>
              </p:ext>
            </p:extLst>
          </p:nvPr>
        </p:nvGraphicFramePr>
        <p:xfrm>
          <a:off x="570754" y="4685583"/>
          <a:ext cx="7895536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884"/>
                <a:gridCol w="1973884"/>
                <a:gridCol w="1973884"/>
                <a:gridCol w="1973884"/>
              </a:tblGrid>
              <a:tr h="294073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Dictionary Form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Plain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Subject Honorific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0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Non-past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~</a:t>
                      </a:r>
                      <a:r>
                        <a:rPr lang="ko-KR" altLang="en-US" sz="2400" dirty="0" smtClean="0"/>
                        <a:t>고 있다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고 있어요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solidFill>
                            <a:srgbClr val="000000"/>
                          </a:solidFill>
                        </a:rPr>
                        <a:t>~</a:t>
                      </a:r>
                      <a:r>
                        <a:rPr lang="ko-KR" altLang="en-US" sz="2400" dirty="0" smtClean="0">
                          <a:solidFill>
                            <a:srgbClr val="000000"/>
                          </a:solidFill>
                        </a:rPr>
                        <a:t>고 계세요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0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Past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/>
                        <a:t>고 있었다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고 있었어요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고 </a:t>
                      </a:r>
                      <a:r>
                        <a:rPr lang="ko-KR" altLang="en-US" sz="2400" dirty="0" smtClean="0">
                          <a:solidFill>
                            <a:srgbClr val="8000FF"/>
                          </a:solidFill>
                        </a:rPr>
                        <a:t>계</a:t>
                      </a:r>
                      <a:r>
                        <a:rPr lang="ko-KR" altLang="en-US" sz="2400" dirty="0" smtClean="0">
                          <a:solidFill>
                            <a:srgbClr val="3366FF"/>
                          </a:solidFill>
                        </a:rPr>
                        <a:t>셨</a:t>
                      </a:r>
                      <a:r>
                        <a:rPr lang="ko-KR" altLang="en-US" sz="2400" dirty="0" smtClean="0">
                          <a:solidFill>
                            <a:srgbClr val="8000FF"/>
                          </a:solidFill>
                        </a:rPr>
                        <a:t>어요</a:t>
                      </a:r>
                      <a:endParaRPr lang="en-US" sz="2400" dirty="0">
                        <a:solidFill>
                          <a:srgbClr val="8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 descr="읽다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" y="2311400"/>
            <a:ext cx="2050774" cy="18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8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0162546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8189" y="1318690"/>
            <a:ext cx="5684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Change the verbs into the progressive form ~</a:t>
            </a:r>
            <a:r>
              <a:rPr lang="ko-KR" altLang="en-US" sz="2000" dirty="0" smtClean="0"/>
              <a:t>고 있다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09733" y="2230376"/>
            <a:ext cx="5783457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>
                <a:sym typeface="Wingdings"/>
              </a:rPr>
              <a:t>아침에 선생님께서 커피를 </a:t>
            </a:r>
            <a:r>
              <a:rPr lang="en-US" altLang="ko-KR" sz="2400" dirty="0" smtClean="0">
                <a:sym typeface="Wingdings"/>
              </a:rPr>
              <a:t>(</a:t>
            </a:r>
            <a:r>
              <a:rPr lang="ko-KR" altLang="en-US" sz="2400" dirty="0" smtClean="0">
                <a:sym typeface="Wingdings"/>
              </a:rPr>
              <a:t>마시다</a:t>
            </a:r>
            <a:r>
              <a:rPr lang="en-US" altLang="ko-KR" sz="2400" dirty="0" smtClean="0">
                <a:sym typeface="Wingdings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아침에 선생님께서 커피를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마시고 </a:t>
            </a:r>
            <a:r>
              <a:rPr lang="ko-KR" altLang="en-US" sz="2400" dirty="0" smtClean="0">
                <a:solidFill>
                  <a:srgbClr val="8000FF"/>
                </a:solidFill>
                <a:sym typeface="Wingdings"/>
              </a:rPr>
              <a:t>계</a:t>
            </a:r>
            <a:r>
              <a:rPr lang="ko-KR" altLang="en-US" sz="2400" dirty="0" smtClean="0">
                <a:solidFill>
                  <a:srgbClr val="3366FF"/>
                </a:solidFill>
                <a:sym typeface="Wingdings"/>
              </a:rPr>
              <a:t>셨</a:t>
            </a:r>
            <a:r>
              <a:rPr lang="ko-KR" altLang="en-US" sz="2400" dirty="0" smtClean="0">
                <a:solidFill>
                  <a:srgbClr val="8000FF"/>
                </a:solidFill>
                <a:sym typeface="Wingdings"/>
              </a:rPr>
              <a:t>어요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930639" y="4189870"/>
            <a:ext cx="5767527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>
                <a:sym typeface="Wingdings"/>
              </a:rPr>
              <a:t>일요일에 아버지께서 골프를 </a:t>
            </a:r>
            <a:r>
              <a:rPr lang="en-US" altLang="ko-KR" sz="2400" dirty="0" smtClean="0">
                <a:sym typeface="Wingdings"/>
              </a:rPr>
              <a:t>(</a:t>
            </a:r>
            <a:r>
              <a:rPr lang="ko-KR" altLang="en-US" sz="2400" dirty="0" smtClean="0">
                <a:sym typeface="Wingdings"/>
              </a:rPr>
              <a:t>치다</a:t>
            </a:r>
            <a:r>
              <a:rPr lang="en-US" altLang="ko-KR" sz="2400" dirty="0" smtClean="0">
                <a:sym typeface="Wingdings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</a:t>
            </a:r>
            <a:r>
              <a:rPr lang="ko-KR" altLang="en-US" sz="2400" dirty="0">
                <a:sym typeface="Wingdings"/>
              </a:rPr>
              <a:t>일요일에 아버지께서 골프를 </a:t>
            </a:r>
            <a:r>
              <a:rPr lang="ko-KR" altLang="en-US" sz="2400" dirty="0" smtClean="0">
                <a:sym typeface="Wingdings"/>
              </a:rPr>
              <a:t>치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고 </a:t>
            </a:r>
            <a:r>
              <a:rPr lang="ko-KR" altLang="en-US" sz="2400" dirty="0" smtClean="0">
                <a:solidFill>
                  <a:srgbClr val="8000FF"/>
                </a:solidFill>
                <a:sym typeface="Wingdings"/>
              </a:rPr>
              <a:t>계</a:t>
            </a:r>
            <a:r>
              <a:rPr lang="ko-KR" altLang="en-US" sz="2400" dirty="0" smtClean="0">
                <a:solidFill>
                  <a:srgbClr val="3366FF"/>
                </a:solidFill>
                <a:sym typeface="Wingdings"/>
              </a:rPr>
              <a:t>셨</a:t>
            </a:r>
            <a:r>
              <a:rPr lang="ko-KR" altLang="en-US" sz="2400" dirty="0" smtClean="0">
                <a:solidFill>
                  <a:srgbClr val="8000FF"/>
                </a:solidFill>
                <a:sym typeface="Wingdings"/>
              </a:rPr>
              <a:t>어요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  <p:pic>
        <p:nvPicPr>
          <p:cNvPr id="3" name="Picture 2" descr="drinking coff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4" y="1951770"/>
            <a:ext cx="1557867" cy="1951770"/>
          </a:xfrm>
          <a:prstGeom prst="rect">
            <a:avLst/>
          </a:prstGeom>
        </p:spPr>
      </p:pic>
      <p:pic>
        <p:nvPicPr>
          <p:cNvPr id="4" name="Picture 3" descr="golf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6" y="4189870"/>
            <a:ext cx="1858435" cy="203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59089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8189" y="1318690"/>
            <a:ext cx="5024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Translate the following sentences into Korean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09733" y="2230376"/>
            <a:ext cx="6059265" cy="974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00" dirty="0" smtClean="0">
                <a:sym typeface="Wingdings"/>
              </a:rPr>
              <a:t>My younger brother is making </a:t>
            </a:r>
            <a:r>
              <a:rPr lang="en-US" altLang="ko-KR" sz="2100" i="1" dirty="0" err="1" smtClean="0">
                <a:sym typeface="Wingdings"/>
              </a:rPr>
              <a:t>bulgogi</a:t>
            </a:r>
            <a:r>
              <a:rPr lang="en-US" altLang="ko-KR" sz="2100" i="1" dirty="0" smtClean="0">
                <a:sym typeface="Wingdings"/>
              </a:rPr>
              <a:t> </a:t>
            </a:r>
            <a:r>
              <a:rPr lang="en-US" altLang="ko-KR" sz="2100" dirty="0" smtClean="0">
                <a:sym typeface="Wingdings"/>
              </a:rPr>
              <a:t>with his friend.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남동생은 친구하고 불고기를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만들고 있어요</a:t>
            </a:r>
            <a:r>
              <a:rPr lang="en-US" altLang="ko-KR" sz="2400" dirty="0" smtClean="0">
                <a:solidFill>
                  <a:srgbClr val="FF0080"/>
                </a:solidFill>
                <a:sym typeface="Wingdings"/>
              </a:rPr>
              <a:t>.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09733" y="4189870"/>
            <a:ext cx="3919870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It’s snowing outside now.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지금 밖에 눈이 오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고 있어요</a:t>
            </a:r>
            <a:r>
              <a:rPr lang="en-US" altLang="ko-KR" sz="2400" dirty="0" smtClean="0">
                <a:solidFill>
                  <a:srgbClr val="FF0080"/>
                </a:solidFill>
                <a:sym typeface="Wingdings"/>
              </a:rPr>
              <a:t>.</a:t>
            </a:r>
            <a:endParaRPr lang="en-US" sz="2400" dirty="0">
              <a:solidFill>
                <a:srgbClr val="FF0080"/>
              </a:solidFill>
            </a:endParaRPr>
          </a:p>
        </p:txBody>
      </p:sp>
      <p:pic>
        <p:nvPicPr>
          <p:cNvPr id="5" name="Picture 4" descr="bulgog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6" y="2102456"/>
            <a:ext cx="2737993" cy="1822010"/>
          </a:xfrm>
          <a:prstGeom prst="rect">
            <a:avLst/>
          </a:prstGeom>
        </p:spPr>
      </p:pic>
      <p:pic>
        <p:nvPicPr>
          <p:cNvPr id="7" name="Picture 6" descr="snow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60" y="4189870"/>
            <a:ext cx="1742679" cy="20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1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60307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8189" y="1318690"/>
            <a:ext cx="5024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Translate the following sentences into Korean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09733" y="2230376"/>
            <a:ext cx="5461088" cy="974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00" dirty="0" smtClean="0">
                <a:sym typeface="Wingdings"/>
              </a:rPr>
              <a:t>The person who is reading a newspaper is Mark.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신문을 읽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고 있</a:t>
            </a:r>
            <a:r>
              <a:rPr lang="ko-KR" altLang="en-US" sz="2400" dirty="0" smtClean="0">
                <a:solidFill>
                  <a:srgbClr val="3366FF"/>
                </a:solidFill>
                <a:sym typeface="Wingdings"/>
              </a:rPr>
              <a:t>는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 </a:t>
            </a:r>
            <a:r>
              <a:rPr lang="ko-KR" altLang="en-US" sz="2400" dirty="0" smtClean="0">
                <a:sym typeface="Wingdings"/>
              </a:rPr>
              <a:t>사람은 마크 씨예요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109733" y="4189870"/>
            <a:ext cx="5336514" cy="99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200" dirty="0" smtClean="0">
                <a:sym typeface="Wingdings"/>
              </a:rPr>
              <a:t>The person who is playing the piano is </a:t>
            </a:r>
            <a:r>
              <a:rPr lang="en-US" altLang="ko-KR" sz="2200" dirty="0" err="1" smtClean="0">
                <a:sym typeface="Wingdings"/>
              </a:rPr>
              <a:t>Minji</a:t>
            </a:r>
            <a:r>
              <a:rPr lang="en-US" altLang="ko-KR" sz="2200" dirty="0" smtClean="0">
                <a:sym typeface="Wingdings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피아노를 치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고 </a:t>
            </a:r>
            <a:r>
              <a:rPr lang="ko-KR" altLang="en-US" sz="2400" dirty="0">
                <a:solidFill>
                  <a:srgbClr val="FF0080"/>
                </a:solidFill>
                <a:sym typeface="Wingdings"/>
              </a:rPr>
              <a:t>있</a:t>
            </a:r>
            <a:r>
              <a:rPr lang="ko-KR" altLang="en-US" sz="2400" dirty="0">
                <a:solidFill>
                  <a:srgbClr val="3366FF"/>
                </a:solidFill>
                <a:sym typeface="Wingdings"/>
              </a:rPr>
              <a:t>는</a:t>
            </a:r>
            <a:r>
              <a:rPr lang="ko-KR" altLang="en-US" sz="2400" dirty="0">
                <a:solidFill>
                  <a:srgbClr val="FF0080"/>
                </a:solidFill>
                <a:sym typeface="Wingdings"/>
              </a:rPr>
              <a:t> </a:t>
            </a:r>
            <a:r>
              <a:rPr lang="ko-KR" altLang="en-US" sz="2400" dirty="0">
                <a:sym typeface="Wingdings"/>
              </a:rPr>
              <a:t>사람은 </a:t>
            </a:r>
            <a:r>
              <a:rPr lang="ko-KR" altLang="en-US" sz="2400" dirty="0" smtClean="0">
                <a:sym typeface="Wingdings"/>
              </a:rPr>
              <a:t>민지 </a:t>
            </a:r>
            <a:r>
              <a:rPr lang="ko-KR" altLang="en-US" sz="2400" dirty="0">
                <a:sym typeface="Wingdings"/>
              </a:rPr>
              <a:t>씨예요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  <p:pic>
        <p:nvPicPr>
          <p:cNvPr id="3" name="Picture 2" descr="sinmwun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4" y="1895617"/>
            <a:ext cx="1920240" cy="2039112"/>
          </a:xfrm>
          <a:prstGeom prst="rect">
            <a:avLst/>
          </a:prstGeom>
        </p:spPr>
      </p:pic>
      <p:pic>
        <p:nvPicPr>
          <p:cNvPr id="4" name="Picture 3" descr="akki 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24" y="4122147"/>
            <a:ext cx="2161032" cy="22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5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470251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14373" y="1756161"/>
            <a:ext cx="5816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Look at the pictures and describe who is doing what.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5075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그림을 보고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누가 무엇을 하고 있는지 말해보세요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4645" y="410191"/>
            <a:ext cx="286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OO</a:t>
            </a:r>
            <a:r>
              <a:rPr lang="ko-KR" altLang="en-US" sz="2400" b="1" dirty="0" smtClean="0"/>
              <a:t>는 뭐 하고 있어요</a:t>
            </a:r>
            <a:r>
              <a:rPr lang="en-US" altLang="ko-KR" sz="2400" b="1" dirty="0" smtClean="0"/>
              <a:t>?</a:t>
            </a:r>
          </a:p>
          <a:p>
            <a:r>
              <a:rPr lang="en-US" altLang="ko-KR" sz="2400" dirty="0" smtClean="0"/>
              <a:t>What is OO doing?</a:t>
            </a:r>
          </a:p>
        </p:txBody>
      </p:sp>
      <p:pic>
        <p:nvPicPr>
          <p:cNvPr id="10" name="Picture 9" descr="wuntong 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57" y="2324100"/>
            <a:ext cx="2161032" cy="2203704"/>
          </a:xfrm>
          <a:prstGeom prst="rect">
            <a:avLst/>
          </a:prstGeom>
        </p:spPr>
      </p:pic>
      <p:pic>
        <p:nvPicPr>
          <p:cNvPr id="11" name="Picture 10" descr="is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18" y="2324099"/>
            <a:ext cx="2510434" cy="2510434"/>
          </a:xfrm>
          <a:prstGeom prst="rect">
            <a:avLst/>
          </a:prstGeom>
        </p:spPr>
      </p:pic>
      <p:pic>
        <p:nvPicPr>
          <p:cNvPr id="12" name="Picture 11" descr="kongpwu 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52" y="2156271"/>
            <a:ext cx="2520696" cy="2520696"/>
          </a:xfrm>
          <a:prstGeom prst="rect">
            <a:avLst/>
          </a:prstGeom>
        </p:spPr>
      </p:pic>
      <p:pic>
        <p:nvPicPr>
          <p:cNvPr id="14" name="Picture 13" descr="yehayng 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93" y="4527804"/>
            <a:ext cx="2083891" cy="2083891"/>
          </a:xfrm>
          <a:prstGeom prst="rect">
            <a:avLst/>
          </a:prstGeom>
        </p:spPr>
      </p:pic>
      <p:pic>
        <p:nvPicPr>
          <p:cNvPr id="19" name="Picture 18" descr="chengso 1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18" y="4527804"/>
            <a:ext cx="2204072" cy="2204072"/>
          </a:xfrm>
          <a:prstGeom prst="rect">
            <a:avLst/>
          </a:prstGeom>
        </p:spPr>
      </p:pic>
      <p:pic>
        <p:nvPicPr>
          <p:cNvPr id="20" name="Picture 19" descr="cacenke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144" y="4363072"/>
            <a:ext cx="2368804" cy="23688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18159" y="2092376"/>
            <a:ext cx="672748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b="1" dirty="0" smtClean="0"/>
              <a:t>수지</a:t>
            </a:r>
            <a:endParaRPr lang="en-US" sz="2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188432" y="2324099"/>
            <a:ext cx="123921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b="1" dirty="0" smtClean="0"/>
              <a:t>김 교수님</a:t>
            </a:r>
            <a:endParaRPr lang="en-US" sz="2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312323" y="2515659"/>
            <a:ext cx="916789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b="1" dirty="0" smtClean="0"/>
              <a:t>스티브</a:t>
            </a:r>
            <a:endParaRPr lang="en-US" sz="2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18159" y="4693247"/>
            <a:ext cx="672748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b="1" dirty="0" smtClean="0"/>
              <a:t>유미</a:t>
            </a:r>
            <a:endParaRPr lang="en-US" sz="2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138271" y="4693247"/>
            <a:ext cx="672748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b="1" smtClean="0"/>
              <a:t>우진</a:t>
            </a:r>
            <a:endParaRPr lang="en-US" sz="2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001951" y="4693247"/>
            <a:ext cx="672748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b="1" dirty="0" smtClean="0"/>
              <a:t>미나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6811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702682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3665" y="1756161"/>
            <a:ext cx="5350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questions with your classmates.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5075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반 친구와 같이 질문을 묻고 대답하세요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4645" y="410191"/>
            <a:ext cx="3799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OO</a:t>
            </a:r>
            <a:r>
              <a:rPr lang="ko-KR" altLang="en-US" sz="2400" b="1" dirty="0" smtClean="0"/>
              <a:t>에 뭐 하고 있었어요</a:t>
            </a:r>
            <a:r>
              <a:rPr lang="en-US" altLang="ko-KR" sz="2400" b="1" dirty="0" smtClean="0"/>
              <a:t>?</a:t>
            </a:r>
          </a:p>
          <a:p>
            <a:r>
              <a:rPr lang="en-US" altLang="ko-KR" sz="2400" dirty="0" smtClean="0"/>
              <a:t>What were you doing in OO?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7534" y="2523419"/>
            <a:ext cx="4993675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dirty="0" smtClean="0"/>
              <a:t>어제 오후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시에 뭐 하고 있었어요</a:t>
            </a:r>
            <a:r>
              <a:rPr lang="en-US" altLang="ko-KR" sz="2400" dirty="0" smtClean="0"/>
              <a:t>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dirty="0" smtClean="0"/>
              <a:t>작년 크리스마스에 뭐 하고 있었어요</a:t>
            </a:r>
            <a:r>
              <a:rPr lang="en-US" altLang="ko-KR" sz="2400" dirty="0" smtClean="0"/>
              <a:t>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ko-KR" sz="2400" dirty="0" smtClean="0"/>
              <a:t>2014</a:t>
            </a:r>
            <a:r>
              <a:rPr lang="ko-KR" altLang="en-US" sz="2400" dirty="0" smtClean="0"/>
              <a:t>년 </a:t>
            </a:r>
            <a:r>
              <a:rPr lang="ko-KR" altLang="ko-KR" sz="2400" dirty="0" smtClean="0"/>
              <a:t>1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월에 뭐 하고 있었어요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5" name="Picture 4" descr="앞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407" y="4248584"/>
            <a:ext cx="1710738" cy="2182064"/>
          </a:xfrm>
          <a:prstGeom prst="rect">
            <a:avLst/>
          </a:prstGeom>
        </p:spPr>
      </p:pic>
      <p:pic>
        <p:nvPicPr>
          <p:cNvPr id="8" name="Picture 7" descr="5oclock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13" y="4441382"/>
            <a:ext cx="1875304" cy="1875304"/>
          </a:xfrm>
          <a:prstGeom prst="rect">
            <a:avLst/>
          </a:prstGeom>
        </p:spPr>
      </p:pic>
      <p:pic>
        <p:nvPicPr>
          <p:cNvPr id="9" name="Picture 8" descr="summe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377" y="4443122"/>
            <a:ext cx="2163469" cy="187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00549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Intentional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ㄹ래요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4" name="Picture 13" descr="reading menu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8"/>
          <a:stretch/>
        </p:blipFill>
        <p:spPr>
          <a:xfrm>
            <a:off x="423314" y="1792825"/>
            <a:ext cx="2448536" cy="23046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39984" y="2225266"/>
            <a:ext cx="3145464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A: </a:t>
            </a:r>
            <a:r>
              <a:rPr lang="ko-KR" altLang="en-US" sz="2400" dirty="0" smtClean="0"/>
              <a:t>뭐 먹</a:t>
            </a:r>
            <a:r>
              <a:rPr lang="ko-KR" altLang="en-US" sz="2400" dirty="0" smtClean="0">
                <a:solidFill>
                  <a:srgbClr val="FF0080"/>
                </a:solidFill>
              </a:rPr>
              <a:t>을래요</a:t>
            </a:r>
            <a:r>
              <a:rPr lang="en-US" altLang="ko-KR" sz="2400" dirty="0" smtClean="0">
                <a:solidFill>
                  <a:srgbClr val="FF0080"/>
                </a:solidFill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B: </a:t>
            </a:r>
            <a:r>
              <a:rPr lang="ko-KR" altLang="en-US" sz="2400" dirty="0" smtClean="0"/>
              <a:t>저는 갈비 먹</a:t>
            </a:r>
            <a:r>
              <a:rPr lang="ko-KR" altLang="en-US" sz="2400" dirty="0" smtClean="0">
                <a:solidFill>
                  <a:srgbClr val="FF0080"/>
                </a:solidFill>
              </a:rPr>
              <a:t>을래요</a:t>
            </a:r>
            <a:r>
              <a:rPr lang="en-US" altLang="ko-KR" sz="2400" dirty="0" smtClean="0">
                <a:solidFill>
                  <a:srgbClr val="FF0080"/>
                </a:solidFill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C: </a:t>
            </a:r>
            <a:r>
              <a:rPr lang="ko-KR" altLang="en-US" sz="2400" dirty="0" smtClean="0"/>
              <a:t>저는 불고기 먹</a:t>
            </a:r>
            <a:r>
              <a:rPr lang="ko-KR" altLang="en-US" sz="2400" dirty="0" smtClean="0">
                <a:solidFill>
                  <a:srgbClr val="FF0080"/>
                </a:solidFill>
              </a:rPr>
              <a:t>을래요</a:t>
            </a:r>
            <a:r>
              <a:rPr lang="en-US" altLang="ko-KR" sz="2400" dirty="0" smtClean="0">
                <a:solidFill>
                  <a:srgbClr val="FF0080"/>
                </a:solidFill>
              </a:rPr>
              <a:t>.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23314" y="4530602"/>
            <a:ext cx="8156201" cy="104792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300" b="1" dirty="0" smtClean="0">
                <a:solidFill>
                  <a:srgbClr val="FF0080"/>
                </a:solidFill>
                <a:effectLst/>
              </a:rPr>
              <a:t>~</a:t>
            </a:r>
            <a:r>
              <a:rPr lang="ko-KR" altLang="en-US" sz="2300" b="1" dirty="0" smtClean="0">
                <a:solidFill>
                  <a:srgbClr val="FF0080"/>
                </a:solidFill>
                <a:effectLst/>
              </a:rPr>
              <a:t>을래요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is used to ask the </a:t>
            </a:r>
            <a:r>
              <a:rPr lang="en-US" altLang="ko-KR" sz="2300" b="1" u="sng" dirty="0" smtClean="0">
                <a:solidFill>
                  <a:schemeClr val="tx1"/>
                </a:solidFill>
                <a:effectLst/>
              </a:rPr>
              <a:t>intention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of the listener in questions and refers to the speaker’s intention in statements.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96152" y="2349922"/>
            <a:ext cx="323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 </a:t>
            </a:r>
            <a:r>
              <a:rPr lang="en-US" dirty="0" smtClean="0"/>
              <a:t>Asking the listener’s intention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90681" y="3122683"/>
            <a:ext cx="227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 Speaker’s intention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9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07753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Intentional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ㄹ래요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014481"/>
              </p:ext>
            </p:extLst>
          </p:nvPr>
        </p:nvGraphicFramePr>
        <p:xfrm>
          <a:off x="814069" y="1908099"/>
          <a:ext cx="7603377" cy="4802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987"/>
                <a:gridCol w="2805435"/>
                <a:gridCol w="2561955"/>
              </a:tblGrid>
              <a:tr h="60032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Meaning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Dictionary Form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rgbClr val="FF0080"/>
                          </a:solidFill>
                        </a:rPr>
                        <a:t>~(</a:t>
                      </a:r>
                      <a:r>
                        <a:rPr lang="ko-KR" altLang="en-US" sz="2400" b="0" dirty="0" smtClean="0">
                          <a:solidFill>
                            <a:srgbClr val="FF0080"/>
                          </a:solidFill>
                        </a:rPr>
                        <a:t>으</a:t>
                      </a:r>
                      <a:r>
                        <a:rPr lang="en-US" altLang="ko-KR" sz="2400" b="0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400" b="0" dirty="0" smtClean="0">
                          <a:solidFill>
                            <a:srgbClr val="FF0080"/>
                          </a:solidFill>
                        </a:rPr>
                        <a:t>ㄹ래요</a:t>
                      </a:r>
                      <a:endParaRPr lang="en-US" sz="2400" b="0" dirty="0">
                        <a:solidFill>
                          <a:srgbClr val="FF00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32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to eat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먹다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먹을래요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032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to go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가다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갈래요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032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to do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하다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할래요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032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to make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</a:rPr>
                        <a:t>만들다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만들래요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032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to walk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solidFill>
                            <a:schemeClr val="tx1"/>
                          </a:solidFill>
                        </a:rPr>
                        <a:t>걷다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걸을래요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032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to buy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사다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살래요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00329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to drink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마시다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</a:rPr>
                        <a:t>마실래요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65998" y="2602558"/>
            <a:ext cx="1383913" cy="369332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65998" y="3275922"/>
            <a:ext cx="1383913" cy="369332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65998" y="3845726"/>
            <a:ext cx="1383913" cy="369332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65998" y="5099295"/>
            <a:ext cx="1383913" cy="369332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65998" y="5652819"/>
            <a:ext cx="1383913" cy="369332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365998" y="6206343"/>
            <a:ext cx="1383913" cy="369332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65416" y="1120417"/>
            <a:ext cx="4766316" cy="46166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Consonant + </a:t>
            </a:r>
            <a:r>
              <a:rPr lang="ko-KR" altLang="en-US" sz="2400" dirty="0" smtClean="0">
                <a:solidFill>
                  <a:srgbClr val="FF0080"/>
                </a:solidFill>
              </a:rPr>
              <a:t>을래요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Vowel + </a:t>
            </a:r>
            <a:r>
              <a:rPr lang="ko-KR" altLang="en-US" sz="2400" dirty="0" smtClean="0">
                <a:solidFill>
                  <a:srgbClr val="FF0080"/>
                </a:solidFill>
              </a:rPr>
              <a:t>ㄹ래요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39775" y="4459894"/>
            <a:ext cx="1383913" cy="369332"/>
          </a:xfrm>
          <a:prstGeom prst="rect">
            <a:avLst/>
          </a:prstGeom>
          <a:solidFill>
            <a:srgbClr val="F2DCDB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3" grpId="0" animBg="1"/>
      <p:bldP spid="19" grpId="0" animBg="1"/>
      <p:bldP spid="2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452518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Intentional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ㄹ래요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cam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1" y="1583374"/>
            <a:ext cx="2409636" cy="2409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4858" y="1231033"/>
            <a:ext cx="3135121" cy="52322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주말에 뭐 할 거예요</a:t>
            </a:r>
            <a:r>
              <a:rPr lang="en-US" altLang="ko-KR" sz="2800" dirty="0" smtClean="0"/>
              <a:t>?</a:t>
            </a:r>
            <a:endParaRPr lang="en-US" sz="2800" dirty="0"/>
          </a:p>
        </p:txBody>
      </p:sp>
      <p:pic>
        <p:nvPicPr>
          <p:cNvPr id="5" name="Picture 4" descr="chaykpang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682" y="1881422"/>
            <a:ext cx="2181698" cy="1907337"/>
          </a:xfrm>
          <a:prstGeom prst="rect">
            <a:avLst/>
          </a:prstGeom>
        </p:spPr>
      </p:pic>
      <p:pic>
        <p:nvPicPr>
          <p:cNvPr id="6" name="Picture 5" descr="chengso 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10" y="1583374"/>
            <a:ext cx="2066982" cy="1861091"/>
          </a:xfrm>
          <a:prstGeom prst="rect">
            <a:avLst/>
          </a:prstGeom>
        </p:spPr>
      </p:pic>
      <p:pic>
        <p:nvPicPr>
          <p:cNvPr id="7" name="Picture 6" descr="phathi 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15"/>
          <a:stretch/>
        </p:blipFill>
        <p:spPr>
          <a:xfrm>
            <a:off x="393661" y="4245017"/>
            <a:ext cx="2520696" cy="1998521"/>
          </a:xfrm>
          <a:prstGeom prst="rect">
            <a:avLst/>
          </a:prstGeom>
        </p:spPr>
      </p:pic>
      <p:pic>
        <p:nvPicPr>
          <p:cNvPr id="8" name="Picture 7" descr="swukcey 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06" y="4584218"/>
            <a:ext cx="1731206" cy="1941404"/>
          </a:xfrm>
          <a:prstGeom prst="rect">
            <a:avLst/>
          </a:prstGeom>
        </p:spPr>
      </p:pic>
      <p:pic>
        <p:nvPicPr>
          <p:cNvPr id="10" name="Picture 9" descr="insa 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14" y="4454675"/>
            <a:ext cx="2304288" cy="1981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9633" y="3647805"/>
            <a:ext cx="98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</a:rPr>
              <a:t>잘래요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64" y="3651899"/>
            <a:ext cx="903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자다</a:t>
            </a:r>
            <a:r>
              <a:rPr lang="en-US" altLang="ko-KR" sz="2400" dirty="0" smtClean="0"/>
              <a:t>)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3987844" y="4122553"/>
            <a:ext cx="186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</a:rPr>
              <a:t>서점에 갈래요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33046" y="3739819"/>
            <a:ext cx="178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서점에 가다</a:t>
            </a:r>
            <a:r>
              <a:rPr lang="en-US" altLang="ko-KR" sz="2400" dirty="0" smtClean="0"/>
              <a:t>)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7450227" y="3508986"/>
            <a:ext cx="151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</a:rPr>
              <a:t>청소할래요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2005" y="3557926"/>
            <a:ext cx="1436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mtClean="0"/>
              <a:t>(</a:t>
            </a:r>
            <a:r>
              <a:rPr lang="ko-KR" altLang="en-US" sz="2400" dirty="0" smtClean="0"/>
              <a:t>청소하다</a:t>
            </a:r>
            <a:r>
              <a:rPr lang="en-US" altLang="ko-KR" sz="2400" dirty="0" smtClean="0"/>
              <a:t>)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157881" y="6243538"/>
            <a:ext cx="186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</a:rPr>
              <a:t>파티에 갈래요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3690" y="5833124"/>
            <a:ext cx="1787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파티에 가다</a:t>
            </a:r>
            <a:r>
              <a:rPr lang="en-US" altLang="ko-KR" sz="2400" dirty="0" smtClean="0"/>
              <a:t>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642714" y="5346366"/>
            <a:ext cx="151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FF0080"/>
                </a:solidFill>
              </a:rPr>
              <a:t>숙제할래요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2714" y="4884701"/>
            <a:ext cx="1436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숙제하다</a:t>
            </a:r>
            <a:r>
              <a:rPr lang="en-US" altLang="ko-KR" sz="2400" dirty="0" smtClean="0"/>
              <a:t>)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6970760" y="6294789"/>
            <a:ext cx="2133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FF0080"/>
                </a:solidFill>
              </a:rPr>
              <a:t>친구를 만날래요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04912" y="6313887"/>
            <a:ext cx="2054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친구를 만나다</a:t>
            </a:r>
            <a:r>
              <a:rPr lang="en-US" altLang="ko-KR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316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23" grpId="0"/>
      <p:bldP spid="25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214" y="969345"/>
            <a:ext cx="1347970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NOUN</a:t>
            </a:r>
          </a:p>
          <a:p>
            <a:r>
              <a:rPr lang="ko-KR" altLang="en-US" sz="2000" dirty="0" smtClean="0">
                <a:ea typeface="나눔고딕"/>
                <a:cs typeface="나눔고딕"/>
              </a:rPr>
              <a:t>갈비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물</a:t>
            </a:r>
            <a:endParaRPr lang="en-US" altLang="ko-KR" sz="2000" dirty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바닷가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밴쿠버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불고기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생활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어젯밤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차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청바지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캐나다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endParaRPr lang="en-US" sz="2000" dirty="0">
              <a:ea typeface="나눔고딕"/>
              <a:cs typeface="나눔고딕"/>
            </a:endParaRPr>
          </a:p>
          <a:p>
            <a:r>
              <a:rPr lang="en-US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COUNTER</a:t>
            </a:r>
          </a:p>
          <a:p>
            <a:r>
              <a:rPr lang="ko-KR" altLang="en-US" sz="2000" dirty="0" smtClean="0">
                <a:ea typeface="나눔고딕"/>
                <a:cs typeface="나눔고딕"/>
              </a:rPr>
              <a:t>잔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endParaRPr lang="en-US" sz="2000" dirty="0">
              <a:ea typeface="나눔고딕"/>
              <a:cs typeface="나눔고딕"/>
            </a:endParaRPr>
          </a:p>
          <a:p>
            <a:r>
              <a:rPr lang="en-US" sz="2000" b="1" dirty="0">
                <a:solidFill>
                  <a:srgbClr val="008000"/>
                </a:solidFill>
                <a:ea typeface="나눔고딕"/>
                <a:cs typeface="나눔고딕"/>
              </a:rPr>
              <a:t>PRE-NOUN</a:t>
            </a:r>
          </a:p>
          <a:p>
            <a:r>
              <a:rPr lang="ko-KR" altLang="en-US" sz="2000" dirty="0">
                <a:ea typeface="나눔고딕"/>
                <a:cs typeface="나눔고딕"/>
              </a:rPr>
              <a:t>어떤</a:t>
            </a:r>
            <a:endParaRPr lang="en-US" altLang="ko-KR" sz="2000" dirty="0">
              <a:ea typeface="나눔고딕"/>
              <a:cs typeface="나눔고딕"/>
            </a:endParaRPr>
          </a:p>
          <a:p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0787" y="969345"/>
            <a:ext cx="24650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altLang="ko-KR" sz="2000" i="1" dirty="0" err="1" smtClean="0"/>
              <a:t>kalbi</a:t>
            </a:r>
            <a:r>
              <a:rPr lang="en-US" altLang="ko-KR" sz="2000" i="1" dirty="0" smtClean="0"/>
              <a:t> </a:t>
            </a:r>
            <a:r>
              <a:rPr lang="en-US" altLang="ko-KR" sz="2000" dirty="0" smtClean="0"/>
              <a:t>(barbecued spareribs)</a:t>
            </a:r>
            <a:endParaRPr lang="en-US" altLang="ko-KR" sz="2000" i="1" dirty="0" smtClean="0"/>
          </a:p>
          <a:p>
            <a:r>
              <a:rPr lang="en-US" altLang="ko-KR" sz="2000" dirty="0" smtClean="0"/>
              <a:t>water</a:t>
            </a:r>
          </a:p>
          <a:p>
            <a:r>
              <a:rPr lang="en-US" altLang="ko-KR" sz="2000" dirty="0" smtClean="0"/>
              <a:t>beach</a:t>
            </a:r>
          </a:p>
          <a:p>
            <a:r>
              <a:rPr lang="en-US" altLang="ko-KR" sz="2000" dirty="0" smtClean="0"/>
              <a:t>Vancouver</a:t>
            </a:r>
          </a:p>
          <a:p>
            <a:r>
              <a:rPr lang="en-US" altLang="ko-KR" sz="2000" i="1" dirty="0" err="1" smtClean="0"/>
              <a:t>pulgogi</a:t>
            </a:r>
            <a:r>
              <a:rPr lang="en-US" altLang="ko-KR" sz="2000" i="1" dirty="0" smtClean="0"/>
              <a:t> </a:t>
            </a:r>
            <a:r>
              <a:rPr lang="en-US" altLang="ko-KR" sz="2000" dirty="0" smtClean="0"/>
              <a:t>(roast meat)</a:t>
            </a:r>
            <a:endParaRPr lang="en-US" altLang="ko-KR" sz="2000" i="1" dirty="0" smtClean="0"/>
          </a:p>
          <a:p>
            <a:r>
              <a:rPr lang="en-US" altLang="ko-KR" sz="2000" dirty="0" smtClean="0"/>
              <a:t>daily life, living</a:t>
            </a:r>
          </a:p>
          <a:p>
            <a:r>
              <a:rPr lang="en-US" altLang="ko-KR" sz="2000" dirty="0" smtClean="0"/>
              <a:t>last night</a:t>
            </a:r>
          </a:p>
          <a:p>
            <a:r>
              <a:rPr lang="en-US" altLang="ko-KR" sz="2000" dirty="0" smtClean="0"/>
              <a:t>tea</a:t>
            </a:r>
          </a:p>
          <a:p>
            <a:r>
              <a:rPr lang="en-US" sz="2000" dirty="0" smtClean="0"/>
              <a:t>blue jeans</a:t>
            </a:r>
          </a:p>
          <a:p>
            <a:r>
              <a:rPr lang="en-US" sz="2000" dirty="0" smtClean="0"/>
              <a:t>Canada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glass, cup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which, what kind of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7431" y="969345"/>
            <a:ext cx="25335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되다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눈</a:t>
            </a:r>
            <a:r>
              <a:rPr lang="en-US" altLang="ko-KR" sz="2000" dirty="0" smtClean="0">
                <a:latin typeface="+mj-lt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이</a:t>
            </a:r>
            <a:r>
              <a:rPr lang="en-US" altLang="ko-KR" sz="2000" dirty="0" smtClean="0">
                <a:latin typeface="+mj-lt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 오다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만들다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사귀다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쓰다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en-US" altLang="ko-KR" sz="2000" b="1" dirty="0" smtClean="0">
                <a:solidFill>
                  <a:srgbClr val="008000"/>
                </a:solidFill>
                <a:latin typeface="+mj-lt"/>
                <a:ea typeface="나눔고딕"/>
                <a:cs typeface="나눔고딕"/>
              </a:rPr>
              <a:t>ADVERB</a:t>
            </a:r>
          </a:p>
          <a:p>
            <a:r>
              <a:rPr lang="ko-KR" altLang="en-US" sz="20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착하다</a:t>
            </a:r>
            <a:endParaRPr lang="en-US" altLang="ko-KR" sz="2000" dirty="0" smtClean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  <a:p>
            <a:endParaRPr lang="en-US" altLang="ko-KR" sz="2000" dirty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친절하다</a:t>
            </a:r>
            <a:endParaRPr lang="en-US" altLang="ko-KR" sz="2000" dirty="0" smtClean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  <a:p>
            <a:endParaRPr lang="en-US" altLang="ko-KR" sz="2000" dirty="0" smtClean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  <a:p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r>
              <a:rPr lang="en-US" altLang="ko-KR" sz="20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~(</a:t>
            </a:r>
            <a:r>
              <a:rPr lang="ko-KR" altLang="en-US" sz="20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으</a:t>
            </a:r>
            <a:r>
              <a:rPr lang="en-US" altLang="ko-KR" sz="20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ㄹ래요</a:t>
            </a:r>
            <a:endParaRPr lang="en-US" altLang="ko-KR" sz="2000" dirty="0" smtClean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  <a:p>
            <a:endParaRPr lang="en-US" altLang="ko-KR" sz="2000" dirty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  <a:p>
            <a:endParaRPr lang="en-US" altLang="ko-KR" sz="2000" dirty="0" smtClean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  <a:p>
            <a:r>
              <a:rPr lang="ko-KR" altLang="ko-KR" sz="20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~</a:t>
            </a:r>
            <a:r>
              <a:rPr lang="ko-KR" altLang="en-US" sz="20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고 있다</a:t>
            </a:r>
            <a:endParaRPr lang="en-US" altLang="ko-KR" sz="2000" dirty="0" smtClean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7691" y="933345"/>
            <a:ext cx="23734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dirty="0" smtClean="0"/>
              <a:t>to become, get, turn into</a:t>
            </a:r>
          </a:p>
          <a:p>
            <a:r>
              <a:rPr lang="en-US" altLang="ko-KR" sz="2000" dirty="0" smtClean="0"/>
              <a:t>to snow</a:t>
            </a:r>
          </a:p>
          <a:p>
            <a:r>
              <a:rPr lang="en-US" altLang="ko-KR" sz="2000" dirty="0" smtClean="0"/>
              <a:t>to make</a:t>
            </a:r>
          </a:p>
          <a:p>
            <a:r>
              <a:rPr lang="en-US" altLang="ko-KR" sz="2000" dirty="0" smtClean="0"/>
              <a:t>to make friends</a:t>
            </a:r>
          </a:p>
          <a:p>
            <a:r>
              <a:rPr lang="en-US" altLang="ko-KR" sz="2000" dirty="0" smtClean="0"/>
              <a:t>to use</a:t>
            </a:r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to be good-natured,</a:t>
            </a:r>
          </a:p>
          <a:p>
            <a:r>
              <a:rPr lang="en-US" altLang="ko-KR" sz="2000" dirty="0" smtClean="0"/>
              <a:t>kind-hearted</a:t>
            </a:r>
          </a:p>
          <a:p>
            <a:r>
              <a:rPr lang="en-US" altLang="ko-KR" sz="2000" dirty="0" smtClean="0"/>
              <a:t>to be kind, considerate</a:t>
            </a:r>
          </a:p>
          <a:p>
            <a:endParaRPr lang="en-US" altLang="ko-KR" sz="2000" dirty="0"/>
          </a:p>
          <a:p>
            <a:r>
              <a:rPr lang="en-US" altLang="ko-KR" sz="2000" dirty="0" smtClean="0"/>
              <a:t>Would you like to...?</a:t>
            </a:r>
          </a:p>
          <a:p>
            <a:r>
              <a:rPr lang="en-US" altLang="ko-KR" sz="2000" dirty="0" smtClean="0"/>
              <a:t>I would like to...(intention)</a:t>
            </a:r>
          </a:p>
          <a:p>
            <a:r>
              <a:rPr lang="en-US" altLang="ko-KR" sz="2000" dirty="0" smtClean="0"/>
              <a:t>am/are/is ~</a:t>
            </a:r>
            <a:r>
              <a:rPr lang="en-US" altLang="ko-KR" sz="2000" dirty="0" err="1" smtClean="0"/>
              <a:t>ing</a:t>
            </a:r>
            <a:endParaRPr lang="en-US" altLang="ko-KR" sz="20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5693454"/>
              </p:ext>
            </p:extLst>
          </p:nvPr>
        </p:nvGraphicFramePr>
        <p:xfrm>
          <a:off x="1000501" y="28774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50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68024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Intentional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ㄹ래요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423314" y="4530602"/>
            <a:ext cx="8156201" cy="104792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300" b="1" dirty="0" smtClean="0">
                <a:solidFill>
                  <a:schemeClr val="tx1"/>
                </a:solidFill>
                <a:effectLst/>
              </a:rPr>
              <a:t>~(</a:t>
            </a:r>
            <a:r>
              <a:rPr lang="ko-KR" altLang="en-US" sz="2300" b="1" dirty="0" smtClean="0">
                <a:solidFill>
                  <a:schemeClr val="tx1"/>
                </a:solidFill>
                <a:effectLst/>
              </a:rPr>
              <a:t>으</a:t>
            </a:r>
            <a:r>
              <a:rPr lang="en-US" altLang="ko-KR" sz="2300" b="1" dirty="0" smtClean="0">
                <a:solidFill>
                  <a:schemeClr val="tx1"/>
                </a:solidFill>
                <a:effectLst/>
              </a:rPr>
              <a:t>)</a:t>
            </a:r>
            <a:r>
              <a:rPr lang="ko-KR" altLang="en-US" sz="2300" b="1" dirty="0" smtClean="0">
                <a:solidFill>
                  <a:schemeClr val="tx1"/>
                </a:solidFill>
                <a:effectLst/>
              </a:rPr>
              <a:t>ㄹ래요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i</a:t>
            </a:r>
            <a:r>
              <a:rPr lang="en-US" altLang="ko-KR" sz="2300" dirty="0" smtClean="0">
                <a:solidFill>
                  <a:srgbClr val="000000"/>
                </a:solidFill>
              </a:rPr>
              <a:t>n question is used in less formal settings. </a:t>
            </a:r>
          </a:p>
          <a:p>
            <a:pPr>
              <a:lnSpc>
                <a:spcPct val="120000"/>
              </a:lnSpc>
            </a:pPr>
            <a:r>
              <a:rPr lang="en-US" altLang="ko-KR" sz="2300" dirty="0" smtClean="0">
                <a:solidFill>
                  <a:srgbClr val="000000"/>
                </a:solidFill>
              </a:rPr>
              <a:t>A more formal and polite form is </a:t>
            </a:r>
            <a:r>
              <a:rPr lang="en-US" altLang="ko-KR" sz="2300" b="1" dirty="0" smtClean="0">
                <a:solidFill>
                  <a:srgbClr val="8000FF"/>
                </a:solidFill>
              </a:rPr>
              <a:t>~(</a:t>
            </a:r>
            <a:r>
              <a:rPr lang="ko-KR" altLang="en-US" sz="2300" b="1" dirty="0" smtClean="0">
                <a:solidFill>
                  <a:srgbClr val="8000FF"/>
                </a:solidFill>
              </a:rPr>
              <a:t>으</a:t>
            </a:r>
            <a:r>
              <a:rPr lang="en-US" altLang="ko-KR" sz="2300" b="1" dirty="0" smtClean="0">
                <a:solidFill>
                  <a:srgbClr val="8000FF"/>
                </a:solidFill>
              </a:rPr>
              <a:t>)</a:t>
            </a:r>
            <a:r>
              <a:rPr lang="ko-KR" altLang="en-US" sz="2300" b="1" dirty="0" smtClean="0">
                <a:solidFill>
                  <a:srgbClr val="8000FF"/>
                </a:solidFill>
              </a:rPr>
              <a:t>시겠어요</a:t>
            </a:r>
            <a:r>
              <a:rPr lang="en-US" altLang="ko-KR" sz="2300" b="1" dirty="0" smtClean="0">
                <a:solidFill>
                  <a:srgbClr val="8000FF"/>
                </a:solidFill>
              </a:rPr>
              <a:t>?</a:t>
            </a:r>
            <a:endParaRPr lang="en-US" altLang="ko-KR" sz="2300" b="1" dirty="0" smtClean="0">
              <a:solidFill>
                <a:srgbClr val="8000FF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1105" y="2556927"/>
            <a:ext cx="111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 </a:t>
            </a:r>
            <a:r>
              <a:rPr lang="en-US" dirty="0" smtClean="0"/>
              <a:t>Formal</a:t>
            </a:r>
            <a:endParaRPr lang="en-US" dirty="0"/>
          </a:p>
        </p:txBody>
      </p:sp>
      <p:pic>
        <p:nvPicPr>
          <p:cNvPr id="3" name="Picture 2" descr="restaura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93" y="1307368"/>
            <a:ext cx="2257813" cy="28237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6516" y="2349922"/>
            <a:ext cx="384750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Waiter:</a:t>
            </a:r>
            <a:r>
              <a:rPr lang="ko-KR" altLang="en-US" sz="2400" dirty="0" smtClean="0"/>
              <a:t> 뭐 </a:t>
            </a:r>
            <a:r>
              <a:rPr lang="ko-KR" altLang="en-US" sz="2400" dirty="0" smtClean="0">
                <a:solidFill>
                  <a:srgbClr val="8000FF"/>
                </a:solidFill>
              </a:rPr>
              <a:t>드시겠어요</a:t>
            </a:r>
            <a:r>
              <a:rPr lang="en-US" altLang="ko-KR" sz="2400" dirty="0" smtClean="0">
                <a:solidFill>
                  <a:srgbClr val="8000FF"/>
                </a:solidFill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Customer: </a:t>
            </a:r>
            <a:r>
              <a:rPr lang="ko-KR" altLang="en-US" sz="2400" dirty="0" smtClean="0"/>
              <a:t>갈비하고 불고기요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979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600077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Intentional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ㄹ래요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8189" y="1318690"/>
            <a:ext cx="5024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Translate the following sentences into Korean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109733" y="2230376"/>
            <a:ext cx="4512210" cy="974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00" dirty="0" smtClean="0">
                <a:sym typeface="Wingdings"/>
              </a:rPr>
              <a:t>Would you like to go to watch a movie?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영화 보러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갈래요</a:t>
            </a:r>
            <a:r>
              <a:rPr lang="en-US" altLang="ko-KR" sz="2400" dirty="0" smtClean="0">
                <a:solidFill>
                  <a:srgbClr val="FF0080"/>
                </a:solidFill>
                <a:sym typeface="Wingdings"/>
              </a:rPr>
              <a:t>?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9733" y="4189870"/>
            <a:ext cx="5250155" cy="99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200" dirty="0" smtClean="0">
                <a:sym typeface="Wingdings"/>
              </a:rPr>
              <a:t>Would you like to go to the beach together?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바닷가에 같이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갈래요</a:t>
            </a:r>
            <a:r>
              <a:rPr lang="en-US" altLang="ko-KR" sz="2400" dirty="0" smtClean="0">
                <a:solidFill>
                  <a:srgbClr val="FF0080"/>
                </a:solidFill>
                <a:sym typeface="Wingdings"/>
              </a:rPr>
              <a:t>?</a:t>
            </a:r>
            <a:endParaRPr lang="en-US" sz="2400" dirty="0">
              <a:solidFill>
                <a:srgbClr val="FF0080"/>
              </a:solidFill>
            </a:endParaRPr>
          </a:p>
        </p:txBody>
      </p:sp>
      <p:pic>
        <p:nvPicPr>
          <p:cNvPr id="6" name="Picture 5" descr="movi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7" y="1912839"/>
            <a:ext cx="2421943" cy="2081670"/>
          </a:xfrm>
          <a:prstGeom prst="rect">
            <a:avLst/>
          </a:prstGeom>
        </p:spPr>
      </p:pic>
      <p:pic>
        <p:nvPicPr>
          <p:cNvPr id="7" name="Picture 6" descr="bea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7" y="4189870"/>
            <a:ext cx="2521876" cy="179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43693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Intentional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ㄹ래요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8189" y="1318690"/>
            <a:ext cx="5024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Translate the following sentences into Korean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109733" y="2230376"/>
            <a:ext cx="4098917" cy="974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00" dirty="0" smtClean="0">
                <a:sym typeface="Wingdings"/>
              </a:rPr>
              <a:t>Would you like to eat an ice cream?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아이스크림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먹을래요</a:t>
            </a:r>
            <a:r>
              <a:rPr lang="en-US" altLang="ko-KR" sz="2400" dirty="0" smtClean="0">
                <a:solidFill>
                  <a:srgbClr val="FF0080"/>
                </a:solidFill>
                <a:sym typeface="Wingdings"/>
              </a:rPr>
              <a:t>?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9733" y="4189870"/>
            <a:ext cx="5629691" cy="99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200" dirty="0" smtClean="0">
                <a:sym typeface="Wingdings"/>
              </a:rPr>
              <a:t>Would you like to study together at the library?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도서관에서 같이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공부할래요</a:t>
            </a:r>
            <a:r>
              <a:rPr lang="en-US" altLang="ko-KR" sz="2400" dirty="0" smtClean="0">
                <a:solidFill>
                  <a:srgbClr val="FF0080"/>
                </a:solidFill>
                <a:sym typeface="Wingdings"/>
              </a:rPr>
              <a:t>?</a:t>
            </a:r>
            <a:endParaRPr lang="en-US" sz="2400" dirty="0">
              <a:solidFill>
                <a:srgbClr val="FF0080"/>
              </a:solidFill>
            </a:endParaRPr>
          </a:p>
        </p:txBody>
      </p:sp>
      <p:pic>
        <p:nvPicPr>
          <p:cNvPr id="3" name="Picture 2" descr="ice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6" y="2002455"/>
            <a:ext cx="2457311" cy="1959494"/>
          </a:xfrm>
          <a:prstGeom prst="rect">
            <a:avLst/>
          </a:prstGeom>
        </p:spPr>
      </p:pic>
      <p:pic>
        <p:nvPicPr>
          <p:cNvPr id="4" name="Picture 3" descr="library stud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6" y="4189870"/>
            <a:ext cx="2541125" cy="191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2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293008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Intentional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ㄹ래요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58189" y="1318690"/>
            <a:ext cx="5024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Translate the following sentences into Korean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109733" y="2230376"/>
            <a:ext cx="4509054" cy="9741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00" dirty="0" smtClean="0">
                <a:sym typeface="Wingdings"/>
              </a:rPr>
              <a:t>Would you like to give me some water?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물 좀 </a:t>
            </a:r>
            <a:r>
              <a:rPr lang="ko-KR" altLang="en-US" sz="2400" dirty="0" smtClean="0">
                <a:solidFill>
                  <a:srgbClr val="8000FF"/>
                </a:solidFill>
                <a:sym typeface="Wingdings"/>
              </a:rPr>
              <a:t>주실래요</a:t>
            </a:r>
            <a:r>
              <a:rPr lang="en-US" altLang="ko-KR" sz="2400" dirty="0" smtClean="0">
                <a:solidFill>
                  <a:srgbClr val="8000FF"/>
                </a:solidFill>
                <a:sym typeface="Wingdings"/>
              </a:rPr>
              <a:t>?</a:t>
            </a:r>
            <a:endParaRPr lang="en-US" sz="2400" dirty="0">
              <a:solidFill>
                <a:srgbClr val="8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09733" y="4189870"/>
            <a:ext cx="5455340" cy="99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200" dirty="0" smtClean="0">
                <a:sym typeface="Wingdings"/>
              </a:rPr>
              <a:t>Would you like to come to my birthday party?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제 생일 파티에 </a:t>
            </a:r>
            <a:r>
              <a:rPr lang="ko-KR" altLang="en-US" sz="2400" dirty="0" smtClean="0">
                <a:solidFill>
                  <a:srgbClr val="8000FF"/>
                </a:solidFill>
                <a:sym typeface="Wingdings"/>
              </a:rPr>
              <a:t>오실래요</a:t>
            </a:r>
            <a:r>
              <a:rPr lang="en-US" altLang="ko-KR" sz="2400" dirty="0" smtClean="0">
                <a:solidFill>
                  <a:srgbClr val="8000FF"/>
                </a:solidFill>
                <a:sym typeface="Wingdings"/>
              </a:rPr>
              <a:t>?</a:t>
            </a:r>
            <a:endParaRPr lang="en-US" sz="2400" dirty="0">
              <a:solidFill>
                <a:srgbClr val="8000FF"/>
              </a:solidFill>
            </a:endParaRPr>
          </a:p>
        </p:txBody>
      </p:sp>
      <p:pic>
        <p:nvPicPr>
          <p:cNvPr id="5" name="Picture 4" descr="wat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8" b="6685"/>
          <a:stretch/>
        </p:blipFill>
        <p:spPr>
          <a:xfrm>
            <a:off x="537284" y="1764132"/>
            <a:ext cx="2092187" cy="2425738"/>
          </a:xfrm>
          <a:prstGeom prst="rect">
            <a:avLst/>
          </a:prstGeom>
        </p:spPr>
      </p:pic>
      <p:pic>
        <p:nvPicPr>
          <p:cNvPr id="7" name="Picture 6" descr="textbook2_L8_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84" y="4323007"/>
            <a:ext cx="2551955" cy="17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8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9951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“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뭐 먹을래요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" name="Picture 10" descr="tteokbokki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5" y="1525873"/>
            <a:ext cx="2633185" cy="1951955"/>
          </a:xfrm>
          <a:prstGeom prst="rect">
            <a:avLst/>
          </a:prstGeom>
        </p:spPr>
      </p:pic>
      <p:pic>
        <p:nvPicPr>
          <p:cNvPr id="12" name="Picture 11" descr="bibimba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21" y="1490784"/>
            <a:ext cx="2764261" cy="1987044"/>
          </a:xfrm>
          <a:prstGeom prst="rect">
            <a:avLst/>
          </a:prstGeom>
        </p:spPr>
      </p:pic>
      <p:pic>
        <p:nvPicPr>
          <p:cNvPr id="13" name="Picture 12" descr="bulgogi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47" y="1490784"/>
            <a:ext cx="2683630" cy="19870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53362" y="3609799"/>
            <a:ext cx="98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떡볶이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107671" y="3609799"/>
            <a:ext cx="98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비빔밥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030526" y="3609799"/>
            <a:ext cx="98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불고기</a:t>
            </a:r>
            <a:endParaRPr lang="en-US" sz="2400" dirty="0"/>
          </a:p>
        </p:txBody>
      </p:sp>
      <p:pic>
        <p:nvPicPr>
          <p:cNvPr id="17" name="Picture 16" descr="coldnoodl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5" y="4253097"/>
            <a:ext cx="2633185" cy="1824825"/>
          </a:xfrm>
          <a:prstGeom prst="rect">
            <a:avLst/>
          </a:prstGeom>
        </p:spPr>
      </p:pic>
      <p:pic>
        <p:nvPicPr>
          <p:cNvPr id="18" name="Picture 17" descr="kalbi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616" y="4217396"/>
            <a:ext cx="2770566" cy="1860526"/>
          </a:xfrm>
          <a:prstGeom prst="rect">
            <a:avLst/>
          </a:prstGeom>
        </p:spPr>
      </p:pic>
      <p:pic>
        <p:nvPicPr>
          <p:cNvPr id="19" name="Picture 18" descr="kimchi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547" y="4217396"/>
            <a:ext cx="2683630" cy="186052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69342" y="6241358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냉면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4215578" y="6241358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갈비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7030526" y="6241358"/>
            <a:ext cx="12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김치찌개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054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252964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“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주말에 뭐 할래요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3" name="Picture 22" descr="shopping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4" y="1416280"/>
            <a:ext cx="2701515" cy="2171465"/>
          </a:xfrm>
          <a:prstGeom prst="rect">
            <a:avLst/>
          </a:prstGeom>
        </p:spPr>
      </p:pic>
      <p:pic>
        <p:nvPicPr>
          <p:cNvPr id="24" name="Picture 23" descr="surfing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4"/>
          <a:stretch/>
        </p:blipFill>
        <p:spPr>
          <a:xfrm>
            <a:off x="3076319" y="1416281"/>
            <a:ext cx="2790149" cy="2171464"/>
          </a:xfrm>
          <a:prstGeom prst="rect">
            <a:avLst/>
          </a:prstGeom>
        </p:spPr>
      </p:pic>
      <p:pic>
        <p:nvPicPr>
          <p:cNvPr id="25" name="Picture 24" descr="party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781" y="1416280"/>
            <a:ext cx="2987934" cy="214229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53362" y="3558572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쇼핑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107671" y="3558572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서핑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030526" y="3558572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파티</a:t>
            </a:r>
            <a:endParaRPr lang="en-US" sz="2400" dirty="0"/>
          </a:p>
        </p:txBody>
      </p:sp>
      <p:pic>
        <p:nvPicPr>
          <p:cNvPr id="29" name="Picture 28" descr="studying2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9" y="4020237"/>
            <a:ext cx="2696530" cy="22493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53362" y="6305299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공부</a:t>
            </a:r>
            <a:endParaRPr lang="en-US" sz="2400" dirty="0"/>
          </a:p>
        </p:txBody>
      </p:sp>
      <p:pic>
        <p:nvPicPr>
          <p:cNvPr id="31" name="Picture 30" descr="workou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319" y="4020237"/>
            <a:ext cx="2832348" cy="224933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107671" y="6305299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운동</a:t>
            </a:r>
            <a:endParaRPr lang="en-US" sz="2400" dirty="0"/>
          </a:p>
        </p:txBody>
      </p:sp>
      <p:pic>
        <p:nvPicPr>
          <p:cNvPr id="33" name="Picture 32" descr="seem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69" y="4020237"/>
            <a:ext cx="2838546" cy="223606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93305" y="6256303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숙제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86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14552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“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방학에 어디 갈래요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?”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153362" y="3558572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캐나다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107671" y="3558572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호주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796845" y="3558572"/>
            <a:ext cx="160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빅 아일랜드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53362" y="6305299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인도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107671" y="6256303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한국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193305" y="625630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일본</a:t>
            </a:r>
            <a:endParaRPr lang="en-US" sz="2400" dirty="0"/>
          </a:p>
        </p:txBody>
      </p:sp>
      <p:pic>
        <p:nvPicPr>
          <p:cNvPr id="21" name="Picture 20" descr="canad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6" y="1416280"/>
            <a:ext cx="2744473" cy="2171465"/>
          </a:xfrm>
          <a:prstGeom prst="rect">
            <a:avLst/>
          </a:prstGeom>
        </p:spPr>
      </p:pic>
      <p:pic>
        <p:nvPicPr>
          <p:cNvPr id="22" name="Picture 21" descr="australi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35" y="1412272"/>
            <a:ext cx="2751089" cy="2146300"/>
          </a:xfrm>
          <a:prstGeom prst="rect">
            <a:avLst/>
          </a:prstGeom>
        </p:spPr>
      </p:pic>
      <p:pic>
        <p:nvPicPr>
          <p:cNvPr id="35" name="Picture 34" descr="indi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6" y="4057399"/>
            <a:ext cx="2744473" cy="2247900"/>
          </a:xfrm>
          <a:prstGeom prst="rect">
            <a:avLst/>
          </a:prstGeom>
        </p:spPr>
      </p:pic>
      <p:pic>
        <p:nvPicPr>
          <p:cNvPr id="36" name="Picture 35" descr="korea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35" y="4057399"/>
            <a:ext cx="2751089" cy="2247900"/>
          </a:xfrm>
          <a:prstGeom prst="rect">
            <a:avLst/>
          </a:prstGeom>
        </p:spPr>
      </p:pic>
      <p:pic>
        <p:nvPicPr>
          <p:cNvPr id="37" name="Picture 36" descr="japan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08" y="4062669"/>
            <a:ext cx="2926807" cy="2193634"/>
          </a:xfrm>
          <a:prstGeom prst="rect">
            <a:avLst/>
          </a:prstGeom>
        </p:spPr>
      </p:pic>
      <p:pic>
        <p:nvPicPr>
          <p:cNvPr id="38" name="Picture 37" descr="bigisland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07" y="1412272"/>
            <a:ext cx="2926807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27151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5075" y="1383399"/>
            <a:ext cx="72348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dirty="0" smtClean="0">
                <a:latin typeface="+mj-lt"/>
                <a:ea typeface="나눔고딕"/>
                <a:cs typeface="나눔고딕"/>
              </a:rPr>
              <a:t>Fill in the blank</a:t>
            </a:r>
            <a:r>
              <a:rPr lang="en-US" altLang="ko-KR" sz="1900" dirty="0">
                <a:latin typeface="+mj-lt"/>
                <a:ea typeface="나눔고딕"/>
                <a:cs typeface="나눔고딕"/>
              </a:rPr>
              <a:t>s</a:t>
            </a:r>
            <a:r>
              <a:rPr lang="en-US" altLang="ko-KR" sz="1900" dirty="0" smtClean="0">
                <a:latin typeface="+mj-lt"/>
                <a:ea typeface="나눔고딕"/>
                <a:cs typeface="나눔고딕"/>
              </a:rPr>
              <a:t> with appropriate expressions using </a:t>
            </a:r>
            <a:r>
              <a:rPr lang="en-US" altLang="ko-KR" sz="19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~(</a:t>
            </a:r>
            <a:r>
              <a:rPr lang="ko-KR" altLang="en-US" sz="19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으</a:t>
            </a:r>
            <a:r>
              <a:rPr lang="en-US" altLang="ko-KR" sz="19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)</a:t>
            </a:r>
            <a:r>
              <a:rPr lang="ko-KR" altLang="en-US" sz="19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ㄹ래요</a:t>
            </a:r>
            <a:r>
              <a:rPr lang="en-US" altLang="ko-KR" sz="19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. </a:t>
            </a:r>
            <a:endParaRPr lang="en-US" sz="1900" dirty="0">
              <a:solidFill>
                <a:srgbClr val="FF0080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4645" y="410191"/>
            <a:ext cx="2751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문자 메시지 완성하기</a:t>
            </a:r>
            <a:endParaRPr lang="en-US" altLang="ko-KR" sz="2400" b="1" dirty="0" smtClean="0"/>
          </a:p>
          <a:p>
            <a:r>
              <a:rPr lang="en-US" altLang="ko-KR" sz="2400" dirty="0" smtClean="0"/>
              <a:t>Write text messages</a:t>
            </a:r>
          </a:p>
        </p:txBody>
      </p:sp>
      <p:pic>
        <p:nvPicPr>
          <p:cNvPr id="21" name="Picture 20" descr="라이언 카톡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17" y="1923414"/>
            <a:ext cx="3186541" cy="4934586"/>
          </a:xfrm>
          <a:prstGeom prst="rect">
            <a:avLst/>
          </a:prstGeom>
        </p:spPr>
      </p:pic>
      <p:pic>
        <p:nvPicPr>
          <p:cNvPr id="23" name="Picture 22" descr="카톡 배경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77" y="1923414"/>
            <a:ext cx="3186541" cy="4934586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887217" y="1940640"/>
            <a:ext cx="1987768" cy="732739"/>
          </a:xfrm>
          <a:prstGeom prst="wedgeRoundRectCallout">
            <a:avLst>
              <a:gd name="adj1" fmla="val -43669"/>
              <a:gd name="adj2" fmla="val 62500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유미 씨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안녕하세요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!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</a:br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이번 주 금요일에 뭐 하세요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?</a:t>
            </a:r>
            <a:endParaRPr lang="en-US" sz="15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Rounded Rectangular Callout 24"/>
          <p:cNvSpPr/>
          <p:nvPr/>
        </p:nvSpPr>
        <p:spPr>
          <a:xfrm>
            <a:off x="2227722" y="2819186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별 일 없는데요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</a:b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왜요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ㅎㅎ</a:t>
            </a:r>
            <a:endParaRPr lang="en-US" sz="15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Rounded Rectangular Callout 25"/>
          <p:cNvSpPr/>
          <p:nvPr/>
        </p:nvSpPr>
        <p:spPr>
          <a:xfrm>
            <a:off x="887217" y="3555929"/>
            <a:ext cx="1987768" cy="732739"/>
          </a:xfrm>
          <a:prstGeom prst="wedgeRoundRectCallout">
            <a:avLst>
              <a:gd name="adj1" fmla="val -43669"/>
              <a:gd name="adj2" fmla="val 62500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2227722" y="4411795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...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제가 토요일에 시험이 있어서요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15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15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887217" y="5107437"/>
            <a:ext cx="1987768" cy="601119"/>
          </a:xfrm>
          <a:prstGeom prst="wedgeRoundRectCallout">
            <a:avLst>
              <a:gd name="adj1" fmla="val -43669"/>
              <a:gd name="adj2" fmla="val 62500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그럼 로맨틱 코미디는 어때요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ㅋㅋㅋ</a:t>
            </a:r>
            <a:endParaRPr lang="en-US" sz="15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4" name="Rounded Rectangular Callout 33"/>
          <p:cNvSpPr/>
          <p:nvPr/>
        </p:nvSpPr>
        <p:spPr>
          <a:xfrm>
            <a:off x="887216" y="5875089"/>
            <a:ext cx="973122" cy="601119"/>
          </a:xfrm>
          <a:prstGeom prst="wedgeRoundRectCallout">
            <a:avLst>
              <a:gd name="adj1" fmla="val -43669"/>
              <a:gd name="adj2" fmla="val 62500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?????</a:t>
            </a:r>
            <a:endParaRPr lang="en-US" sz="15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5" name="Rounded Rectangular Callout 34"/>
          <p:cNvSpPr/>
          <p:nvPr/>
        </p:nvSpPr>
        <p:spPr>
          <a:xfrm>
            <a:off x="4977677" y="2664286"/>
            <a:ext cx="1987768" cy="477484"/>
          </a:xfrm>
          <a:prstGeom prst="wedgeRoundRectCallout">
            <a:avLst>
              <a:gd name="adj1" fmla="val -43669"/>
              <a:gd name="adj2" fmla="val 62500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안 바쁜데요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15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6" name="Rounded Rectangular Callout 35"/>
          <p:cNvSpPr/>
          <p:nvPr/>
        </p:nvSpPr>
        <p:spPr>
          <a:xfrm>
            <a:off x="6318183" y="1937140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스티브 씨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내일 바빠요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15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7" name="Rounded Rectangular Callout 36"/>
          <p:cNvSpPr/>
          <p:nvPr/>
        </p:nvSpPr>
        <p:spPr>
          <a:xfrm>
            <a:off x="6318183" y="3253646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저랑 저녁 같이 먹을래요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ㅋㅋㅋ</a:t>
            </a:r>
            <a:endParaRPr lang="en-US" sz="15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8" name="Rounded Rectangular Callout 37"/>
          <p:cNvSpPr/>
          <p:nvPr/>
        </p:nvSpPr>
        <p:spPr>
          <a:xfrm>
            <a:off x="4977678" y="3920585"/>
            <a:ext cx="1397574" cy="477484"/>
          </a:xfrm>
          <a:prstGeom prst="wedgeRoundRectCallout">
            <a:avLst>
              <a:gd name="adj1" fmla="val -43669"/>
              <a:gd name="adj2" fmla="val 62500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좋아요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!!!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15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9" name="Picture 38" descr="단무지토끼2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60" y="4532997"/>
            <a:ext cx="705117" cy="810884"/>
          </a:xfrm>
          <a:prstGeom prst="rect">
            <a:avLst/>
          </a:prstGeom>
        </p:spPr>
      </p:pic>
      <p:sp>
        <p:nvSpPr>
          <p:cNvPr id="40" name="Rounded Rectangular Callout 39"/>
          <p:cNvSpPr/>
          <p:nvPr/>
        </p:nvSpPr>
        <p:spPr>
          <a:xfrm>
            <a:off x="4977677" y="5386653"/>
            <a:ext cx="1987768" cy="612790"/>
          </a:xfrm>
          <a:prstGeom prst="wedgeRoundRectCallout">
            <a:avLst>
              <a:gd name="adj1" fmla="val -43669"/>
              <a:gd name="adj2" fmla="val 62500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몇 시에 어디에서 만나요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ㅋㅋㅋ</a:t>
            </a:r>
            <a:endParaRPr lang="en-US" sz="15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1" name="Rounded Rectangular Callout 40"/>
          <p:cNvSpPr/>
          <p:nvPr/>
        </p:nvSpPr>
        <p:spPr>
          <a:xfrm>
            <a:off x="6318183" y="6091757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6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시 반 강남역 어때요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ㅋ</a:t>
            </a:r>
            <a:endParaRPr lang="en-US" sz="15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2" name="Rounded Rectangular Callout 41"/>
          <p:cNvSpPr/>
          <p:nvPr/>
        </p:nvSpPr>
        <p:spPr>
          <a:xfrm>
            <a:off x="2227723" y="2819186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그냥 집에 있는데요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...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15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3" name="Rounded Rectangular Callout 42"/>
          <p:cNvSpPr/>
          <p:nvPr/>
        </p:nvSpPr>
        <p:spPr>
          <a:xfrm>
            <a:off x="2227722" y="4411795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저 무서운 영화 안 좋아하는데요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...</a:t>
            </a:r>
            <a:endParaRPr lang="en-US" sz="15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4" name="Rounded Rectangular Callout 43"/>
          <p:cNvSpPr/>
          <p:nvPr/>
        </p:nvSpPr>
        <p:spPr>
          <a:xfrm>
            <a:off x="6307935" y="1937140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스티브 씨</a:t>
            </a:r>
            <a:r>
              <a:rPr lang="en-US" altLang="ko-KR" sz="1500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1500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 내일 바빠요</a:t>
            </a:r>
            <a:r>
              <a:rPr lang="en-US" altLang="ko-KR" sz="1500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1500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sz="1500" dirty="0">
              <a:solidFill>
                <a:srgbClr val="FFFF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6307935" y="3246184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저랑 저녁 같이 먹을래요</a:t>
            </a:r>
            <a:r>
              <a:rPr lang="en-US" altLang="ko-KR" sz="1500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1500" dirty="0" smtClean="0">
                <a:solidFill>
                  <a:srgbClr val="FFFF00"/>
                </a:solidFill>
                <a:latin typeface="나눔고딕"/>
                <a:ea typeface="나눔고딕"/>
                <a:cs typeface="나눔고딕"/>
              </a:rPr>
              <a:t> ㅋㅋㅋ</a:t>
            </a:r>
            <a:endParaRPr lang="en-US" sz="1500" dirty="0">
              <a:solidFill>
                <a:srgbClr val="FFFF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46" name="Rounded Rectangular Callout 45"/>
          <p:cNvSpPr/>
          <p:nvPr/>
        </p:nvSpPr>
        <p:spPr>
          <a:xfrm>
            <a:off x="6307935" y="6091757"/>
            <a:ext cx="1737490" cy="583840"/>
          </a:xfrm>
          <a:prstGeom prst="wedgeRoundRectCallout">
            <a:avLst>
              <a:gd name="adj1" fmla="val 48606"/>
              <a:gd name="adj2" fmla="val 64200"/>
              <a:gd name="adj3" fmla="val 16667"/>
            </a:avLst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1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0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시에 도서관 앞에서 만나요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15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216" y="3197766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스티브</a:t>
            </a:r>
            <a:endParaRPr lang="en-US" sz="1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3425577" y="2473765"/>
            <a:ext cx="539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유미</a:t>
            </a:r>
            <a:endParaRPr lang="en-US" sz="16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4977678" y="2287611"/>
            <a:ext cx="539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유미</a:t>
            </a:r>
            <a:endParaRPr lang="en-US" sz="1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7501686" y="2900763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마크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3890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0789025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5075" y="1383399"/>
            <a:ext cx="72348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다음의 가상의 상황에 맞게 제안해보세요</a:t>
            </a:r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.</a:t>
            </a:r>
            <a:endParaRPr lang="en-US" sz="1900" dirty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4645" y="410191"/>
            <a:ext cx="2898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제안하기</a:t>
            </a:r>
            <a:endParaRPr lang="en-US" altLang="ko-KR" sz="2400" b="1" dirty="0" smtClean="0"/>
          </a:p>
          <a:p>
            <a:r>
              <a:rPr lang="en-US" altLang="ko-KR" sz="2400" dirty="0" smtClean="0"/>
              <a:t>Suggesting/Proposing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5075" y="1802322"/>
            <a:ext cx="7472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(Make a suggestion/proposal in the following hypothetical situations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lo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3" y="2809969"/>
            <a:ext cx="2355265" cy="17633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8971" y="4632908"/>
            <a:ext cx="199997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00" dirty="0" smtClean="0"/>
              <a:t>A</a:t>
            </a:r>
            <a:r>
              <a:rPr lang="ko-KR" altLang="en-US" sz="1900" dirty="0" smtClean="0"/>
              <a:t>가 </a:t>
            </a:r>
            <a:r>
              <a:rPr lang="en-US" altLang="ko-KR" sz="1900" dirty="0" smtClean="0"/>
              <a:t>B</a:t>
            </a:r>
            <a:r>
              <a:rPr lang="ko-KR" altLang="en-US" sz="1900" dirty="0" smtClean="0"/>
              <a:t>한테 </a:t>
            </a:r>
            <a:endParaRPr lang="en-US" altLang="ko-KR" sz="1900" dirty="0" smtClean="0"/>
          </a:p>
          <a:p>
            <a:pPr algn="ctr"/>
            <a:r>
              <a:rPr lang="ko-KR" altLang="en-US" sz="1900" dirty="0" smtClean="0"/>
              <a:t>데이트를 신청한다</a:t>
            </a:r>
            <a:r>
              <a:rPr lang="en-US" altLang="ko-KR" sz="1900" dirty="0" smtClean="0"/>
              <a:t>.</a:t>
            </a:r>
            <a:endParaRPr lang="en-US" sz="1900" dirty="0" smtClean="0"/>
          </a:p>
          <a:p>
            <a:pPr algn="ctr"/>
            <a:r>
              <a:rPr lang="en-US" sz="1900" dirty="0" smtClean="0"/>
              <a:t>A is asking B </a:t>
            </a:r>
          </a:p>
          <a:p>
            <a:pPr algn="ctr"/>
            <a:r>
              <a:rPr lang="en-US" sz="1900" dirty="0" smtClean="0"/>
              <a:t>out on a date.</a:t>
            </a:r>
            <a:endParaRPr lang="en-US" sz="1900" dirty="0"/>
          </a:p>
        </p:txBody>
      </p:sp>
      <p:pic>
        <p:nvPicPr>
          <p:cNvPr id="8" name="Picture 7" descr="여행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53" y="2859472"/>
            <a:ext cx="1768304" cy="17138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693317" y="4632908"/>
            <a:ext cx="203409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00" dirty="0" smtClean="0"/>
              <a:t>A</a:t>
            </a:r>
            <a:r>
              <a:rPr lang="ko-KR" altLang="en-US" sz="1900" dirty="0" smtClean="0"/>
              <a:t>는 여행 친구를 </a:t>
            </a:r>
            <a:endParaRPr lang="en-US" altLang="ko-KR" sz="1900" dirty="0" smtClean="0"/>
          </a:p>
          <a:p>
            <a:pPr algn="ctr"/>
            <a:r>
              <a:rPr lang="ko-KR" altLang="en-US" sz="1900" dirty="0" smtClean="0"/>
              <a:t>찾고 있다</a:t>
            </a:r>
            <a:r>
              <a:rPr lang="en-US" altLang="ko-KR" sz="1900" dirty="0" smtClean="0"/>
              <a:t>. </a:t>
            </a:r>
            <a:r>
              <a:rPr lang="ko-KR" altLang="en-US" sz="1900" dirty="0" smtClean="0"/>
              <a:t>그래서 </a:t>
            </a:r>
            <a:endParaRPr lang="en-US" altLang="ko-KR" sz="1900" dirty="0" smtClean="0"/>
          </a:p>
          <a:p>
            <a:pPr algn="ctr"/>
            <a:r>
              <a:rPr lang="en-US" altLang="ko-KR" sz="1900" dirty="0" smtClean="0"/>
              <a:t>B</a:t>
            </a:r>
            <a:r>
              <a:rPr lang="ko-KR" altLang="en-US" sz="1900" dirty="0" smtClean="0"/>
              <a:t>에게 물어본다</a:t>
            </a:r>
            <a:r>
              <a:rPr lang="en-US" altLang="ko-KR" sz="1900" dirty="0" smtClean="0"/>
              <a:t>.</a:t>
            </a:r>
            <a:endParaRPr lang="en-US" sz="1900" dirty="0" smtClean="0"/>
          </a:p>
          <a:p>
            <a:pPr algn="ctr"/>
            <a:r>
              <a:rPr lang="en-US" sz="1900" dirty="0" smtClean="0"/>
              <a:t>A is looking for </a:t>
            </a:r>
          </a:p>
          <a:p>
            <a:pPr algn="ctr"/>
            <a:r>
              <a:rPr lang="en-US" sz="1900" dirty="0" smtClean="0"/>
              <a:t>a travel buddy</a:t>
            </a:r>
            <a:r>
              <a:rPr lang="en-US" altLang="ko-KR" sz="1900" dirty="0" smtClean="0"/>
              <a:t>,</a:t>
            </a:r>
            <a:r>
              <a:rPr lang="ko-KR" altLang="en-US" sz="1900" dirty="0" smtClean="0"/>
              <a:t> </a:t>
            </a:r>
            <a:endParaRPr lang="en-US" altLang="ko-KR" sz="1900" dirty="0" smtClean="0"/>
          </a:p>
          <a:p>
            <a:pPr algn="ctr"/>
            <a:r>
              <a:rPr lang="en-US" altLang="ko-KR" sz="1900" dirty="0" smtClean="0"/>
              <a:t>so s/he is asking B.</a:t>
            </a:r>
            <a:endParaRPr lang="en-US" sz="1900" dirty="0"/>
          </a:p>
        </p:txBody>
      </p:sp>
      <p:pic>
        <p:nvPicPr>
          <p:cNvPr id="10" name="Picture 9" descr="hungry-bbq-bo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49" y="2809969"/>
            <a:ext cx="1367204" cy="182293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577125" y="4654664"/>
            <a:ext cx="205505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00" dirty="0" smtClean="0"/>
              <a:t>B</a:t>
            </a:r>
            <a:r>
              <a:rPr lang="ko-KR" altLang="en-US" sz="1900" dirty="0" smtClean="0"/>
              <a:t>는 지금 아주</a:t>
            </a:r>
            <a:endParaRPr lang="en-US" altLang="ko-KR" sz="1900" dirty="0" smtClean="0"/>
          </a:p>
          <a:p>
            <a:pPr algn="ctr"/>
            <a:r>
              <a:rPr lang="ko-KR" altLang="en-US" sz="1900" dirty="0" smtClean="0"/>
              <a:t>배가 고프다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 그래서 </a:t>
            </a:r>
            <a:endParaRPr lang="en-US" altLang="ko-KR" sz="1900" dirty="0" smtClean="0"/>
          </a:p>
          <a:p>
            <a:pPr algn="ctr"/>
            <a:r>
              <a:rPr lang="en-US" altLang="ko-KR" sz="1900" dirty="0" smtClean="0"/>
              <a:t>A</a:t>
            </a:r>
            <a:r>
              <a:rPr lang="ko-KR" altLang="en-US" sz="1900" dirty="0" smtClean="0"/>
              <a:t>에게 물어본다</a:t>
            </a:r>
            <a:r>
              <a:rPr lang="en-US" altLang="ko-KR" sz="1900" dirty="0" smtClean="0"/>
              <a:t>.</a:t>
            </a:r>
            <a:endParaRPr lang="en-US" sz="1900" dirty="0" smtClean="0"/>
          </a:p>
          <a:p>
            <a:pPr algn="ctr"/>
            <a:r>
              <a:rPr lang="en-US" sz="1900" dirty="0" smtClean="0"/>
              <a:t>B is now </a:t>
            </a:r>
          </a:p>
          <a:p>
            <a:pPr algn="ctr"/>
            <a:r>
              <a:rPr lang="en-US" sz="1900" dirty="0" smtClean="0"/>
              <a:t>very hungry, so </a:t>
            </a:r>
          </a:p>
          <a:p>
            <a:pPr algn="ctr"/>
            <a:r>
              <a:rPr lang="en-US" sz="1900" dirty="0" smtClean="0"/>
              <a:t>s/he is asking A.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9380" y="2202432"/>
            <a:ext cx="3773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Example: “</a:t>
            </a:r>
            <a:r>
              <a:rPr lang="ko-KR" altLang="en-US" sz="2200" dirty="0" smtClean="0"/>
              <a:t>같이 점심 먹</a:t>
            </a:r>
            <a:r>
              <a:rPr lang="ko-KR" altLang="en-US" sz="2200" dirty="0" smtClean="0">
                <a:solidFill>
                  <a:srgbClr val="FF0080"/>
                </a:solidFill>
              </a:rPr>
              <a:t>을래요</a:t>
            </a:r>
            <a:r>
              <a:rPr lang="en-US" altLang="ko-KR" sz="2200" dirty="0" smtClean="0"/>
              <a:t>?”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5719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331" y="1083415"/>
            <a:ext cx="7845499" cy="5242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b="1" dirty="0" smtClean="0">
                <a:solidFill>
                  <a:srgbClr val="000000"/>
                </a:solidFill>
              </a:rPr>
              <a:t>(</a:t>
            </a:r>
            <a:r>
              <a:rPr lang="en-US" altLang="ko-KR" sz="2000" b="1" dirty="0" err="1" smtClean="0">
                <a:solidFill>
                  <a:srgbClr val="000000"/>
                </a:solidFill>
              </a:rPr>
              <a:t>Minji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 and </a:t>
            </a:r>
            <a:r>
              <a:rPr lang="en-US" altLang="ko-KR" sz="2000" b="1" dirty="0" err="1" smtClean="0">
                <a:solidFill>
                  <a:srgbClr val="000000"/>
                </a:solidFill>
              </a:rPr>
              <a:t>Woojin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 chat in the dormitory lounge.)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시간이 참 빠르지요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벌써 한 학기가 다 끝났어요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2000" b="1" dirty="0">
                <a:solidFill>
                  <a:srgbClr val="000000"/>
                </a:solidFill>
              </a:rPr>
              <a:t>	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이번 학기에 몇 과목 들었어요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민지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다섯 과목 들었어요</a:t>
            </a:r>
            <a:endParaRPr lang="en-US" altLang="ko-KR" sz="2000" b="1" dirty="0" smtClean="0">
              <a:solidFill>
                <a:srgbClr val="000000"/>
              </a:solidFill>
            </a:endParaRP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다섯 과목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이나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들었어요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저는 세 과목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밖에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안 들었어요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민지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월요일부터 금요일까지 매일 수업이 있어서</a:t>
            </a:r>
            <a:r>
              <a:rPr lang="ko-KR" altLang="ko-KR" sz="2000" b="1" dirty="0" smtClean="0">
                <a:solidFill>
                  <a:srgbClr val="0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너무 바빴어요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		</a:t>
            </a:r>
          </a:p>
          <a:p>
            <a:pPr>
              <a:lnSpc>
                <a:spcPct val="140000"/>
              </a:lnSpc>
            </a:pPr>
            <a:r>
              <a:rPr lang="en-US" altLang="ko-KR" sz="2000" b="1" dirty="0">
                <a:solidFill>
                  <a:srgbClr val="000000"/>
                </a:solidFill>
              </a:rPr>
              <a:t>	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우진 씨는 이번 학기 잘 보냈어요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숙제가 많아서 저도 좀 바빴어요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  <a:r>
              <a:rPr lang="ko-KR" altLang="ko-KR" sz="2000" b="1" dirty="0">
                <a:solidFill>
                  <a:srgbClr val="000000"/>
                </a:solidFill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다음 주부터는 좀 쉬고 싶어요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민지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그럼 시험 끝나고 같이 연극 보러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 갈까요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네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,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좋아요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보고 싶은 연극 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민지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</a:t>
            </a:r>
            <a:r>
              <a:rPr lang="en-US" altLang="ko-KR" sz="2000" b="1" dirty="0">
                <a:solidFill>
                  <a:srgbClr val="000000"/>
                </a:solidFill>
              </a:rPr>
              <a:t>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글쎄요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인터넷으로 같이 알아볼까요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네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,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그래요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  <a:endParaRPr lang="en-US" altLang="ko-KR" sz="2000" b="1" dirty="0">
              <a:solidFill>
                <a:srgbClr val="000000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09242"/>
              </p:ext>
            </p:extLst>
          </p:nvPr>
        </p:nvGraphicFramePr>
        <p:xfrm>
          <a:off x="1000501" y="417089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연극 보러 갈까요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218058" y="2863792"/>
            <a:ext cx="7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G11.</a:t>
            </a:r>
            <a:r>
              <a:rPr lang="en-US" altLang="ko-KR" dirty="0" smtClean="0"/>
              <a:t>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1440" y="4616119"/>
            <a:ext cx="7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G11.</a:t>
            </a:r>
            <a:r>
              <a:rPr lang="en-US" altLang="ko-KR" dirty="0" smtClean="0"/>
              <a:t>4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87240" y="3733509"/>
            <a:ext cx="2234619" cy="0"/>
          </a:xfrm>
          <a:prstGeom prst="line">
            <a:avLst/>
          </a:prstGeom>
          <a:ln>
            <a:solidFill>
              <a:srgbClr val="8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>
          <a:xfrm>
            <a:off x="5718835" y="2035458"/>
            <a:ext cx="3051636" cy="847008"/>
          </a:xfrm>
          <a:prstGeom prst="wedgeRoundRectCallout">
            <a:avLst>
              <a:gd name="adj1" fmla="val -107615"/>
              <a:gd name="adj2" fmla="val 101911"/>
              <a:gd name="adj3" fmla="val 16667"/>
            </a:avLst>
          </a:prstGeom>
          <a:solidFill>
            <a:srgbClr val="E8D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from ... to...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[time] </a:t>
            </a:r>
            <a:r>
              <a:rPr lang="ko-KR" altLang="en-US" dirty="0" smtClean="0">
                <a:solidFill>
                  <a:schemeClr val="tx1"/>
                </a:solidFill>
              </a:rPr>
              <a:t>부터 </a:t>
            </a:r>
            <a:r>
              <a:rPr lang="en-US" altLang="ko-KR" dirty="0" smtClean="0">
                <a:solidFill>
                  <a:schemeClr val="tx1"/>
                </a:solidFill>
              </a:rPr>
              <a:t>[time] </a:t>
            </a:r>
            <a:r>
              <a:rPr lang="ko-KR" altLang="en-US" dirty="0" smtClean="0">
                <a:solidFill>
                  <a:schemeClr val="tx1"/>
                </a:solidFill>
              </a:rPr>
              <a:t>까지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[place] </a:t>
            </a:r>
            <a:r>
              <a:rPr lang="ko-KR" altLang="en-US" dirty="0" smtClean="0">
                <a:solidFill>
                  <a:schemeClr val="tx1"/>
                </a:solidFill>
              </a:rPr>
              <a:t>에서 </a:t>
            </a:r>
            <a:r>
              <a:rPr lang="en-US" altLang="ko-KR" dirty="0" smtClean="0">
                <a:solidFill>
                  <a:schemeClr val="tx1"/>
                </a:solidFill>
              </a:rPr>
              <a:t>[place] </a:t>
            </a:r>
            <a:r>
              <a:rPr lang="ko-KR" altLang="en-US" dirty="0" smtClean="0">
                <a:solidFill>
                  <a:schemeClr val="tx1"/>
                </a:solidFill>
              </a:rPr>
              <a:t>까지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687240" y="5876975"/>
            <a:ext cx="759253" cy="0"/>
          </a:xfrm>
          <a:prstGeom prst="line">
            <a:avLst/>
          </a:prstGeom>
          <a:ln>
            <a:solidFill>
              <a:srgbClr val="8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16"/>
          <p:cNvSpPr/>
          <p:nvPr/>
        </p:nvSpPr>
        <p:spPr>
          <a:xfrm>
            <a:off x="5861439" y="5416787"/>
            <a:ext cx="2909031" cy="1063066"/>
          </a:xfrm>
          <a:prstGeom prst="wedgeRoundRectCallout">
            <a:avLst>
              <a:gd name="adj1" fmla="val -60492"/>
              <a:gd name="adj2" fmla="val -25961"/>
              <a:gd name="adj3" fmla="val 16667"/>
            </a:avLst>
          </a:prstGeom>
          <a:solidFill>
            <a:srgbClr val="E8D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‘Well (I am not quite sure).’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hesitation / refusal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(polite &amp; indirect)</a:t>
            </a:r>
          </a:p>
        </p:txBody>
      </p:sp>
      <p:pic>
        <p:nvPicPr>
          <p:cNvPr id="13" name="L11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7" y="417089"/>
            <a:ext cx="605473" cy="5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0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5893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1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331" y="1083415"/>
            <a:ext cx="6873499" cy="567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b="1" dirty="0" smtClean="0">
                <a:solidFill>
                  <a:srgbClr val="000000"/>
                </a:solidFill>
              </a:rPr>
              <a:t>(</a:t>
            </a:r>
            <a:r>
              <a:rPr lang="en-US" altLang="ko-KR" sz="2000" b="1" dirty="0" err="1" smtClean="0">
                <a:solidFill>
                  <a:srgbClr val="000000"/>
                </a:solidFill>
              </a:rPr>
              <a:t>Woojin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 and </a:t>
            </a:r>
            <a:r>
              <a:rPr lang="en-US" altLang="ko-KR" sz="2000" b="1" dirty="0" err="1" smtClean="0">
                <a:solidFill>
                  <a:srgbClr val="000000"/>
                </a:solidFill>
              </a:rPr>
              <a:t>Minji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 meet at the school cafeteria.)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어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,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민지 씨 아니세요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뭐 하세요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민지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차 마시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고 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2000" b="1" dirty="0">
                <a:solidFill>
                  <a:srgbClr val="000000"/>
                </a:solidFill>
              </a:rPr>
              <a:t>	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우진 씨도 차 한 잔 하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실래요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네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,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저도 마시고 싶었는데 잘 됐네요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민지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한국 생활이 어때요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참 재미있어요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친구도 많이 사귀었어요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2000" b="1" dirty="0">
                <a:solidFill>
                  <a:srgbClr val="000000"/>
                </a:solidFill>
              </a:rPr>
              <a:t>	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그리고 기숙사 생활도 편하고 재미있어요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민지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우진 씨는 방을 혼자 쓰세요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아니요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,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룸메이트가 있어요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민지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</a:t>
            </a:r>
            <a:r>
              <a:rPr lang="en-US" altLang="ko-KR" sz="2000" b="1" dirty="0">
                <a:solidFill>
                  <a:srgbClr val="000000"/>
                </a:solidFill>
              </a:rPr>
              <a:t>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어떤 사람이에요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?</a:t>
            </a:r>
          </a:p>
          <a:p>
            <a:pPr marL="911225" indent="-911225">
              <a:lnSpc>
                <a:spcPct val="140000"/>
              </a:lnSpc>
            </a:pPr>
            <a:r>
              <a:rPr lang="ko-KR" altLang="en-US" sz="2000" b="1" dirty="0" smtClean="0">
                <a:solidFill>
                  <a:srgbClr val="000000"/>
                </a:solidFill>
              </a:rPr>
              <a:t>우진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호주에서 왔는데 한국을 정말 좋아하고 한국말도 잘 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  <a:r>
              <a:rPr lang="ko-KR" altLang="en-US" sz="2000" b="1" dirty="0" smtClean="0">
                <a:solidFill>
                  <a:srgbClr val="000000"/>
                </a:solidFill>
              </a:rPr>
              <a:t> 그리고 아주 친절하고 착해요</a:t>
            </a:r>
            <a:r>
              <a:rPr lang="en-US" altLang="ko-KR" sz="2000" b="1" dirty="0" smtClean="0">
                <a:solidFill>
                  <a:srgbClr val="000000"/>
                </a:solidFill>
              </a:rPr>
              <a:t>.</a:t>
            </a:r>
            <a:endParaRPr lang="en-US" altLang="ko-KR" sz="2000" b="1" dirty="0">
              <a:solidFill>
                <a:srgbClr val="000000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8191618"/>
              </p:ext>
            </p:extLst>
          </p:nvPr>
        </p:nvGraphicFramePr>
        <p:xfrm>
          <a:off x="1000501" y="417089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차 한 잔 하실래요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97127" y="2030174"/>
            <a:ext cx="7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G11.1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09520" y="2468618"/>
            <a:ext cx="7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G11.2</a:t>
            </a:r>
            <a:endParaRPr lang="en-US" dirty="0"/>
          </a:p>
        </p:txBody>
      </p:sp>
      <p:pic>
        <p:nvPicPr>
          <p:cNvPr id="6" name="Picture 5" descr="BL12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81" y="3496235"/>
            <a:ext cx="2761749" cy="225096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17015" y="2002117"/>
            <a:ext cx="3262277" cy="0"/>
          </a:xfrm>
          <a:prstGeom prst="line">
            <a:avLst/>
          </a:prstGeom>
          <a:ln>
            <a:solidFill>
              <a:srgbClr val="8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ular Callout 10"/>
          <p:cNvSpPr/>
          <p:nvPr/>
        </p:nvSpPr>
        <p:spPr>
          <a:xfrm>
            <a:off x="5718835" y="1778000"/>
            <a:ext cx="3051636" cy="776941"/>
          </a:xfrm>
          <a:prstGeom prst="wedgeRoundRectCallout">
            <a:avLst>
              <a:gd name="adj1" fmla="val -60492"/>
              <a:gd name="adj2" fmla="val -25961"/>
              <a:gd name="adj3" fmla="val 16667"/>
            </a:avLst>
          </a:prstGeom>
          <a:solidFill>
            <a:srgbClr val="E8D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Yujin’s</a:t>
            </a:r>
            <a:r>
              <a:rPr lang="en-US" dirty="0" smtClean="0">
                <a:solidFill>
                  <a:schemeClr val="tx1"/>
                </a:solidFill>
              </a:rPr>
              <a:t> surprise at meeting </a:t>
            </a:r>
            <a:r>
              <a:rPr lang="en-US" dirty="0" err="1" smtClean="0">
                <a:solidFill>
                  <a:schemeClr val="tx1"/>
                </a:solidFill>
              </a:rPr>
              <a:t>Minji</a:t>
            </a:r>
            <a:r>
              <a:rPr lang="en-US" dirty="0" smtClean="0">
                <a:solidFill>
                  <a:schemeClr val="tx1"/>
                </a:solidFill>
              </a:rPr>
              <a:t> unexpectedly.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236670" y="3275105"/>
            <a:ext cx="1007683" cy="0"/>
          </a:xfrm>
          <a:prstGeom prst="line">
            <a:avLst/>
          </a:prstGeom>
          <a:ln>
            <a:solidFill>
              <a:srgbClr val="8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16"/>
          <p:cNvSpPr/>
          <p:nvPr/>
        </p:nvSpPr>
        <p:spPr>
          <a:xfrm>
            <a:off x="5957894" y="3036048"/>
            <a:ext cx="2199988" cy="460188"/>
          </a:xfrm>
          <a:prstGeom prst="wedgeRoundRectCallout">
            <a:avLst>
              <a:gd name="adj1" fmla="val -60492"/>
              <a:gd name="adj2" fmla="val -25961"/>
              <a:gd name="adj3" fmla="val 16667"/>
            </a:avLst>
          </a:prstGeom>
          <a:solidFill>
            <a:srgbClr val="E8DB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It sounds good.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L11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53" y="417089"/>
            <a:ext cx="607146" cy="5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1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222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11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329978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23665" y="1756161"/>
            <a:ext cx="5350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questions with your classmates.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5075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반 친구와 같이 질문을 묻고 대답하세요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4645" y="410191"/>
            <a:ext cx="2834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~부터 </a:t>
            </a:r>
            <a:r>
              <a:rPr lang="en-US" altLang="ko-KR" sz="2400" b="1" dirty="0" smtClean="0"/>
              <a:t>~</a:t>
            </a:r>
            <a:r>
              <a:rPr lang="ko-KR" altLang="en-US" sz="2400" b="1" dirty="0" smtClean="0"/>
              <a:t>까지</a:t>
            </a:r>
            <a:endParaRPr lang="en-US" altLang="ko-KR" sz="2400" b="1" dirty="0" smtClean="0"/>
          </a:p>
          <a:p>
            <a:r>
              <a:rPr lang="en-US" altLang="ko-KR" sz="2400" dirty="0" smtClean="0"/>
              <a:t>From [time] to [time]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4886" y="2234239"/>
            <a:ext cx="5698996" cy="199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dirty="0" smtClean="0"/>
              <a:t>몇 시부터 몇 시까지 자요</a:t>
            </a:r>
            <a:r>
              <a:rPr lang="en-US" altLang="ko-KR" sz="2400" dirty="0" smtClean="0"/>
              <a:t>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dirty="0" smtClean="0"/>
              <a:t>한국어 수업이 몇 시부터 몇 시까지 있어요</a:t>
            </a:r>
            <a:r>
              <a:rPr lang="en-US" altLang="ko-KR" sz="2400" dirty="0" smtClean="0"/>
              <a:t>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dirty="0" smtClean="0"/>
              <a:t>언제부터 한국어를 배웠어요</a:t>
            </a:r>
            <a:r>
              <a:rPr lang="en-US" altLang="ko-KR" sz="2400" dirty="0" smtClean="0"/>
              <a:t>?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2400" dirty="0" smtClean="0"/>
              <a:t>언제부터 </a:t>
            </a:r>
            <a:r>
              <a:rPr lang="en-US" altLang="ko-KR" sz="2400" dirty="0" smtClean="0"/>
              <a:t>(city name)</a:t>
            </a:r>
            <a:r>
              <a:rPr lang="ko-KR" altLang="en-US" sz="2400" dirty="0" smtClean="0"/>
              <a:t>에서 살았어요</a:t>
            </a:r>
            <a:r>
              <a:rPr lang="en-US" altLang="ko-KR" sz="2400" dirty="0" smtClean="0"/>
              <a:t>?</a:t>
            </a:r>
          </a:p>
        </p:txBody>
      </p:sp>
      <p:pic>
        <p:nvPicPr>
          <p:cNvPr id="8" name="Picture 7" descr="5oclock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52" y="4654133"/>
            <a:ext cx="1459579" cy="1459579"/>
          </a:xfrm>
          <a:prstGeom prst="rect">
            <a:avLst/>
          </a:prstGeom>
        </p:spPr>
      </p:pic>
      <p:pic>
        <p:nvPicPr>
          <p:cNvPr id="10" name="Picture 9" descr="beac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45" y="4725319"/>
            <a:ext cx="1946347" cy="1388394"/>
          </a:xfrm>
          <a:prstGeom prst="rect">
            <a:avLst/>
          </a:prstGeom>
        </p:spPr>
      </p:pic>
      <p:pic>
        <p:nvPicPr>
          <p:cNvPr id="14" name="Picture 13" descr="한국어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31" y="4441382"/>
            <a:ext cx="2467431" cy="1850574"/>
          </a:xfrm>
          <a:prstGeom prst="rect">
            <a:avLst/>
          </a:prstGeom>
        </p:spPr>
      </p:pic>
      <p:pic>
        <p:nvPicPr>
          <p:cNvPr id="15" name="Picture 14" descr="cam 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6" y="4507619"/>
            <a:ext cx="1898760" cy="189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5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83440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N(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" name="Picture 14" descr="halffullhalfempty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43" y="1678185"/>
            <a:ext cx="3873593" cy="3450427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479235" y="1678185"/>
            <a:ext cx="1948896" cy="551481"/>
          </a:xfrm>
          <a:prstGeom prst="roundRect">
            <a:avLst/>
          </a:prstGeom>
          <a:noFill/>
          <a:ln>
            <a:solidFill>
              <a:srgbClr val="7F7F7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3366FF"/>
                </a:solidFill>
              </a:rPr>
              <a:t>Half full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59939" y="1678185"/>
            <a:ext cx="1948896" cy="55148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80"/>
                </a:solidFill>
              </a:rPr>
              <a:t>Half empty</a:t>
            </a:r>
            <a:endParaRPr lang="en-US" sz="2800" dirty="0">
              <a:solidFill>
                <a:srgbClr val="FF0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9235" y="2800702"/>
            <a:ext cx="18517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물이 반</a:t>
            </a:r>
            <a:r>
              <a:rPr lang="ko-KR" altLang="en-US" sz="2800" dirty="0" smtClean="0">
                <a:solidFill>
                  <a:srgbClr val="3366FF"/>
                </a:solidFill>
              </a:rPr>
              <a:t>이나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있어요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759939" y="2800702"/>
            <a:ext cx="18374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물이 반</a:t>
            </a:r>
            <a:r>
              <a:rPr lang="ko-KR" altLang="en-US" sz="2800" dirty="0" smtClean="0">
                <a:solidFill>
                  <a:srgbClr val="FF0080"/>
                </a:solidFill>
              </a:rPr>
              <a:t>밖에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b="1" dirty="0" smtClean="0"/>
              <a:t>없</a:t>
            </a:r>
            <a:r>
              <a:rPr lang="ko-KR" altLang="en-US" sz="2800" dirty="0" smtClean="0"/>
              <a:t>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479235" y="4989914"/>
            <a:ext cx="3853722" cy="1169808"/>
          </a:xfrm>
          <a:prstGeom prst="wedgeRoundRectCallout">
            <a:avLst>
              <a:gd name="adj1" fmla="val -12161"/>
              <a:gd name="adj2" fmla="val -13464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solidFill>
                  <a:srgbClr val="3366FF"/>
                </a:solidFill>
              </a:rPr>
              <a:t>이나</a:t>
            </a:r>
            <a:r>
              <a:rPr lang="en-US" altLang="ko-KR" sz="2400" dirty="0" smtClean="0">
                <a:solidFill>
                  <a:srgbClr val="3366FF"/>
                </a:solidFill>
              </a:rPr>
              <a:t>:</a:t>
            </a:r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Quantity is </a:t>
            </a:r>
            <a:r>
              <a:rPr lang="en-US" altLang="ko-KR" sz="2400" dirty="0" smtClean="0">
                <a:solidFill>
                  <a:srgbClr val="3366FF"/>
                </a:solidFill>
              </a:rPr>
              <a:t>MORE</a:t>
            </a:r>
            <a:r>
              <a:rPr lang="en-US" altLang="ko-KR" sz="2400" dirty="0" smtClean="0">
                <a:solidFill>
                  <a:schemeClr val="tx1"/>
                </a:solidFill>
              </a:rPr>
              <a:t> than the speaker’s expectation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4833078" y="4989914"/>
            <a:ext cx="3853722" cy="1169808"/>
          </a:xfrm>
          <a:prstGeom prst="wedgeRoundRectCallout">
            <a:avLst>
              <a:gd name="adj1" fmla="val 31631"/>
              <a:gd name="adj2" fmla="val -13321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smtClean="0">
                <a:solidFill>
                  <a:srgbClr val="FF0080"/>
                </a:solidFill>
              </a:rPr>
              <a:t>밖에</a:t>
            </a:r>
            <a:r>
              <a:rPr lang="en-US" altLang="ko-KR" sz="2400" dirty="0" smtClean="0">
                <a:solidFill>
                  <a:srgbClr val="FF0080"/>
                </a:solidFill>
              </a:rPr>
              <a:t>: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Quantity is </a:t>
            </a:r>
            <a:r>
              <a:rPr lang="en-US" sz="2400" dirty="0" smtClean="0">
                <a:solidFill>
                  <a:srgbClr val="FF0080"/>
                </a:solidFill>
              </a:rPr>
              <a:t>LESS</a:t>
            </a:r>
            <a:r>
              <a:rPr lang="en-US" sz="2400" dirty="0" smtClean="0">
                <a:solidFill>
                  <a:schemeClr val="tx1"/>
                </a:solidFill>
              </a:rPr>
              <a:t> than the speaker’s expectation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742555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38787" y="2049619"/>
            <a:ext cx="3926837" cy="4395632"/>
          </a:xfrm>
          <a:prstGeom prst="roundRect">
            <a:avLst/>
          </a:prstGeom>
          <a:noFill/>
          <a:ln w="19050" cmpd="sng">
            <a:solidFill>
              <a:srgbClr val="4F81B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Attached to an expression of quantity</a:t>
            </a:r>
          </a:p>
          <a:p>
            <a:pPr marL="285750" lvl="0" indent="-285750">
              <a:buFont typeface="Arial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Indicates the quantity is </a:t>
            </a:r>
            <a:r>
              <a:rPr lang="en-US" sz="2200" dirty="0" smtClean="0">
                <a:solidFill>
                  <a:srgbClr val="3366FF"/>
                </a:solidFill>
              </a:rPr>
              <a:t>MORE</a:t>
            </a:r>
            <a:r>
              <a:rPr lang="en-US" sz="2200" dirty="0" smtClean="0">
                <a:solidFill>
                  <a:prstClr val="black"/>
                </a:solidFill>
              </a:rPr>
              <a:t> </a:t>
            </a:r>
            <a:r>
              <a:rPr lang="en-US" sz="2200" dirty="0">
                <a:solidFill>
                  <a:prstClr val="black"/>
                </a:solidFill>
              </a:rPr>
              <a:t>than the speaker’s expectation</a:t>
            </a:r>
          </a:p>
          <a:p>
            <a:pPr marL="285750" lvl="0" indent="-285750">
              <a:buFont typeface="Arial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Shows </a:t>
            </a:r>
            <a:r>
              <a:rPr lang="en-US" sz="2200" u="sng" dirty="0">
                <a:solidFill>
                  <a:prstClr val="black"/>
                </a:solidFill>
              </a:rPr>
              <a:t>surprise or shock</a:t>
            </a:r>
            <a:r>
              <a:rPr lang="en-US" sz="2200" dirty="0">
                <a:solidFill>
                  <a:prstClr val="black"/>
                </a:solidFill>
              </a:rPr>
              <a:t> at the large quantity</a:t>
            </a:r>
          </a:p>
          <a:p>
            <a:pPr marL="285750" lvl="0" indent="-285750">
              <a:buFont typeface="Arial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Often translated ‘as much/many as’</a:t>
            </a:r>
          </a:p>
          <a:p>
            <a:pPr marL="285750" lvl="0" indent="-285750">
              <a:buFont typeface="Arial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Also </a:t>
            </a:r>
            <a:r>
              <a:rPr lang="en-US" sz="2200" dirty="0">
                <a:solidFill>
                  <a:schemeClr val="tx1"/>
                </a:solidFill>
              </a:rPr>
              <a:t>implies ‘that many/much</a:t>
            </a:r>
            <a:r>
              <a:rPr lang="en-US" sz="2200" dirty="0" smtClean="0">
                <a:solidFill>
                  <a:schemeClr val="tx1"/>
                </a:solidFill>
              </a:rPr>
              <a:t>’</a:t>
            </a:r>
          </a:p>
          <a:p>
            <a:pPr marL="285750" lvl="0" indent="-285750">
              <a:buFont typeface="Arial"/>
              <a:buChar char="•"/>
            </a:pPr>
            <a:r>
              <a:rPr lang="en-US" sz="2200" dirty="0" smtClean="0">
                <a:solidFill>
                  <a:prstClr val="black"/>
                </a:solidFill>
              </a:rPr>
              <a:t>C + </a:t>
            </a:r>
            <a:r>
              <a:rPr lang="ko-KR" altLang="en-US" sz="2200" dirty="0" smtClean="0">
                <a:solidFill>
                  <a:prstClr val="black"/>
                </a:solidFill>
              </a:rPr>
              <a:t>이나 </a:t>
            </a:r>
            <a:r>
              <a:rPr lang="en-US" altLang="ko-KR" sz="2200" dirty="0" smtClean="0">
                <a:solidFill>
                  <a:prstClr val="black"/>
                </a:solidFill>
              </a:rPr>
              <a:t>/</a:t>
            </a:r>
            <a:r>
              <a:rPr lang="ko-KR" altLang="en-US" sz="2200" dirty="0" smtClean="0">
                <a:solidFill>
                  <a:prstClr val="black"/>
                </a:solidFill>
              </a:rPr>
              <a:t> </a:t>
            </a:r>
            <a:r>
              <a:rPr lang="en-US" altLang="ko-KR" sz="2200" dirty="0" smtClean="0">
                <a:solidFill>
                  <a:prstClr val="black"/>
                </a:solidFill>
              </a:rPr>
              <a:t>V + </a:t>
            </a:r>
            <a:r>
              <a:rPr lang="ko-KR" altLang="en-US" sz="2200" dirty="0" smtClean="0">
                <a:solidFill>
                  <a:prstClr val="black"/>
                </a:solidFill>
              </a:rPr>
              <a:t>나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1250" y="1222375"/>
            <a:ext cx="2318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Noun</a:t>
            </a:r>
            <a:r>
              <a:rPr lang="en-US" altLang="ko-KR" sz="3600" b="1" dirty="0" smtClean="0">
                <a:solidFill>
                  <a:srgbClr val="3366FF"/>
                </a:solidFill>
              </a:rPr>
              <a:t>(</a:t>
            </a:r>
            <a:r>
              <a:rPr lang="ko-KR" altLang="en-US" sz="3600" b="1" dirty="0" smtClean="0">
                <a:solidFill>
                  <a:srgbClr val="3366FF"/>
                </a:solidFill>
              </a:rPr>
              <a:t>이</a:t>
            </a:r>
            <a:r>
              <a:rPr lang="en-US" altLang="ko-KR" sz="3600" b="1" dirty="0" smtClean="0">
                <a:solidFill>
                  <a:srgbClr val="3366FF"/>
                </a:solidFill>
              </a:rPr>
              <a:t>)</a:t>
            </a:r>
            <a:r>
              <a:rPr lang="ko-KR" altLang="en-US" sz="3600" b="1" dirty="0" smtClean="0">
                <a:solidFill>
                  <a:srgbClr val="3366FF"/>
                </a:solidFill>
              </a:rPr>
              <a:t>나</a:t>
            </a:r>
            <a:endParaRPr lang="en-US" sz="3600" b="1" dirty="0">
              <a:solidFill>
                <a:srgbClr val="3366FF"/>
              </a:solidFill>
            </a:endParaRPr>
          </a:p>
        </p:txBody>
      </p:sp>
      <p:pic>
        <p:nvPicPr>
          <p:cNvPr id="4" name="Picture 3" descr="textbook2_L8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850" y="1257300"/>
            <a:ext cx="2653825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0" y="3081040"/>
            <a:ext cx="397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생일파티에 다섯 명</a:t>
            </a:r>
            <a:r>
              <a:rPr lang="ko-KR" altLang="en-US" sz="2400" dirty="0" smtClean="0">
                <a:solidFill>
                  <a:srgbClr val="3366FF"/>
                </a:solidFill>
              </a:rPr>
              <a:t>이나</a:t>
            </a:r>
            <a:r>
              <a:rPr lang="ko-KR" altLang="en-US" sz="2400" dirty="0" smtClean="0"/>
              <a:t> 왔어요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589615" y="3512525"/>
            <a:ext cx="4152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Five (many) people came to the party.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kongpwu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3960260"/>
            <a:ext cx="1968500" cy="19685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62500" y="5813711"/>
            <a:ext cx="353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내일 시험이 세 개</a:t>
            </a:r>
            <a:r>
              <a:rPr lang="ko-KR" altLang="en-US" sz="2400" dirty="0" smtClean="0">
                <a:solidFill>
                  <a:srgbClr val="3366FF"/>
                </a:solidFill>
              </a:rPr>
              <a:t>나</a:t>
            </a:r>
            <a:r>
              <a:rPr lang="ko-KR" altLang="en-US" sz="2400" dirty="0" smtClean="0"/>
              <a:t> 있어요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589615" y="6245196"/>
            <a:ext cx="4341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There are three (many) tests tomorrow.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470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54250" y="4388257"/>
            <a:ext cx="4517396" cy="185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A: </a:t>
            </a:r>
            <a:r>
              <a:rPr lang="ko-KR" altLang="en-US" sz="2400" dirty="0" smtClean="0"/>
              <a:t>이번 학기에 몇 과목 들어요</a:t>
            </a:r>
            <a:r>
              <a:rPr lang="en-US" altLang="ko-KR" sz="2400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B: </a:t>
            </a:r>
            <a:r>
              <a:rPr lang="ko-KR" altLang="en-US" sz="2400" dirty="0" smtClean="0"/>
              <a:t>여섯 과목이요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A: </a:t>
            </a:r>
            <a:r>
              <a:rPr lang="ko-KR" altLang="en-US" sz="2400" dirty="0" smtClean="0"/>
              <a:t>여섯 과목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이나</a:t>
            </a:r>
            <a:r>
              <a:rPr lang="ko-KR" altLang="en-US" sz="2400" dirty="0" smtClean="0"/>
              <a:t> 들어요</a:t>
            </a:r>
            <a:r>
              <a:rPr lang="en-US" altLang="ko-KR" sz="2400" dirty="0" smtClean="0"/>
              <a:t>?</a:t>
            </a:r>
            <a:r>
              <a:rPr lang="ko-KR" altLang="en-US" sz="2400" dirty="0" smtClean="0"/>
              <a:t> 괜찮아요</a:t>
            </a:r>
            <a:r>
              <a:rPr lang="en-US" altLang="ko-KR" sz="2400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B: </a:t>
            </a:r>
            <a:r>
              <a:rPr lang="ko-KR" altLang="en-US" sz="2400" dirty="0" smtClean="0"/>
              <a:t>조금 힘들어요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pic>
        <p:nvPicPr>
          <p:cNvPr id="11" name="Picture 10" descr="시간표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324382"/>
            <a:ext cx="2921000" cy="2921000"/>
          </a:xfrm>
          <a:prstGeom prst="rect">
            <a:avLst/>
          </a:prstGeom>
        </p:spPr>
      </p:pic>
      <p:sp>
        <p:nvSpPr>
          <p:cNvPr id="12" name="Line Callout 1 11"/>
          <p:cNvSpPr/>
          <p:nvPr/>
        </p:nvSpPr>
        <p:spPr>
          <a:xfrm>
            <a:off x="6771646" y="4667251"/>
            <a:ext cx="2194380" cy="1079500"/>
          </a:xfrm>
          <a:prstGeom prst="borderCallout1">
            <a:avLst>
              <a:gd name="adj1" fmla="val 30614"/>
              <a:gd name="adj2" fmla="val -375"/>
              <a:gd name="adj3" fmla="val 66746"/>
              <a:gd name="adj4" fmla="val -113570"/>
            </a:avLst>
          </a:prstGeom>
          <a:solidFill>
            <a:schemeClr val="accent5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6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classes are </a:t>
            </a:r>
            <a:br>
              <a:rPr lang="en-US" altLang="ko-KR" sz="2000" dirty="0" smtClean="0">
                <a:solidFill>
                  <a:schemeClr val="tx1"/>
                </a:solidFill>
              </a:rPr>
            </a:br>
            <a:r>
              <a:rPr lang="en-US" altLang="ko-KR" sz="2000" dirty="0" smtClean="0">
                <a:solidFill>
                  <a:srgbClr val="3366FF"/>
                </a:solidFill>
              </a:rPr>
              <a:t>MORE</a:t>
            </a:r>
            <a:r>
              <a:rPr lang="en-US" altLang="ko-KR" sz="2000" dirty="0" smtClean="0">
                <a:solidFill>
                  <a:schemeClr val="tx1"/>
                </a:solidFill>
              </a:rPr>
              <a:t> than A’s expectation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96607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N(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327662" y="2298723"/>
            <a:ext cx="4085588" cy="2847505"/>
          </a:xfrm>
          <a:prstGeom prst="roundRect">
            <a:avLst/>
          </a:prstGeom>
          <a:noFill/>
          <a:ln w="19050" cmpd="sng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/>
              <a:buChar char="•"/>
            </a:pPr>
            <a:r>
              <a:rPr lang="en-US" sz="2200" dirty="0" smtClean="0">
                <a:solidFill>
                  <a:prstClr val="black"/>
                </a:solidFill>
              </a:rPr>
              <a:t>The speaker feels that the amount of the item mentioned is </a:t>
            </a:r>
            <a:r>
              <a:rPr lang="en-US" sz="2200" dirty="0" smtClean="0">
                <a:solidFill>
                  <a:srgbClr val="FF0080"/>
                </a:solidFill>
              </a:rPr>
              <a:t>SMALLER </a:t>
            </a:r>
            <a:r>
              <a:rPr lang="en-US" sz="2200" dirty="0" smtClean="0">
                <a:solidFill>
                  <a:prstClr val="black"/>
                </a:solidFill>
              </a:rPr>
              <a:t>than the speaker’s expectation.</a:t>
            </a:r>
          </a:p>
          <a:p>
            <a:pPr marL="285750" lvl="0" indent="-285750">
              <a:buFont typeface="Arial"/>
              <a:buChar char="•"/>
            </a:pPr>
            <a:r>
              <a:rPr lang="en-US" sz="2200" dirty="0" smtClean="0">
                <a:solidFill>
                  <a:prstClr val="black"/>
                </a:solidFill>
              </a:rPr>
              <a:t>C</a:t>
            </a:r>
            <a:r>
              <a:rPr lang="ko-KR" altLang="en-US" sz="2200" dirty="0" smtClean="0">
                <a:solidFill>
                  <a:prstClr val="black"/>
                </a:solidFill>
              </a:rPr>
              <a:t> </a:t>
            </a:r>
            <a:r>
              <a:rPr lang="en-US" sz="2200" dirty="0" smtClean="0">
                <a:solidFill>
                  <a:prstClr val="black"/>
                </a:solidFill>
              </a:rPr>
              <a:t>/</a:t>
            </a:r>
            <a:r>
              <a:rPr lang="ko-KR" altLang="en-US" sz="2200" dirty="0" smtClean="0">
                <a:solidFill>
                  <a:prstClr val="black"/>
                </a:solidFill>
              </a:rPr>
              <a:t> </a:t>
            </a:r>
            <a:r>
              <a:rPr lang="en-US" sz="2200" dirty="0" smtClean="0">
                <a:solidFill>
                  <a:prstClr val="black"/>
                </a:solidFill>
              </a:rPr>
              <a:t>V + </a:t>
            </a:r>
            <a:r>
              <a:rPr lang="ko-KR" altLang="en-US" sz="2200" dirty="0" smtClean="0">
                <a:solidFill>
                  <a:prstClr val="black"/>
                </a:solidFill>
              </a:rPr>
              <a:t>밖에</a:t>
            </a:r>
            <a:endParaRPr lang="en-US" altLang="ko-KR" sz="2200" dirty="0" smtClean="0">
              <a:solidFill>
                <a:prstClr val="black"/>
              </a:solidFill>
            </a:endParaRPr>
          </a:p>
          <a:p>
            <a:pPr marL="285750" lvl="0" indent="-285750">
              <a:buFont typeface="Arial"/>
              <a:buChar char="•"/>
            </a:pPr>
            <a:r>
              <a:rPr lang="en-US" sz="2200" dirty="0" smtClean="0">
                <a:solidFill>
                  <a:prstClr val="black"/>
                </a:solidFill>
              </a:rPr>
              <a:t>nothing/nobody/no.. but N; only 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3622" y="1440109"/>
            <a:ext cx="3372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Noun</a:t>
            </a:r>
            <a:r>
              <a:rPr lang="ko-KR" altLang="en-US" sz="3600" b="1" dirty="0" smtClean="0">
                <a:solidFill>
                  <a:srgbClr val="FF0080"/>
                </a:solidFill>
              </a:rPr>
              <a:t>밖에 </a:t>
            </a:r>
            <a:r>
              <a:rPr lang="en-US" altLang="ko-KR" sz="3600" b="1" dirty="0" smtClean="0"/>
              <a:t>+</a:t>
            </a:r>
            <a:r>
              <a:rPr lang="ko-KR" altLang="en-US" sz="3600" b="1" dirty="0" smtClean="0"/>
              <a:t> </a:t>
            </a:r>
            <a:r>
              <a:rPr lang="en-US" altLang="ko-KR" sz="3600" b="1" dirty="0" smtClean="0">
                <a:solidFill>
                  <a:srgbClr val="8000FF"/>
                </a:solidFill>
              </a:rPr>
              <a:t>Neg.</a:t>
            </a:r>
            <a:endParaRPr lang="en-US" sz="3600" b="1" dirty="0">
              <a:solidFill>
                <a:srgbClr val="8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2014" y="3539002"/>
            <a:ext cx="3550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교실에서 기숙사까지 걸어서 </a:t>
            </a:r>
            <a:endParaRPr lang="en-US" altLang="ko-KR" sz="2400" dirty="0" smtClean="0"/>
          </a:p>
          <a:p>
            <a:r>
              <a:rPr lang="en-US" altLang="ko-KR" sz="2400" dirty="0" smtClean="0"/>
              <a:t>5</a:t>
            </a:r>
            <a:r>
              <a:rPr lang="ko-KR" altLang="en-US" sz="2400" dirty="0" smtClean="0"/>
              <a:t>분 걸려요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(neutral)</a:t>
            </a:r>
            <a:endParaRPr lang="en-US" sz="2400" dirty="0"/>
          </a:p>
        </p:txBody>
      </p:sp>
      <p:pic>
        <p:nvPicPr>
          <p:cNvPr id="11" name="Picture 10" descr="mooreh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090984"/>
            <a:ext cx="1934825" cy="1288843"/>
          </a:xfrm>
          <a:prstGeom prst="rect">
            <a:avLst/>
          </a:prstGeom>
        </p:spPr>
      </p:pic>
      <p:pic>
        <p:nvPicPr>
          <p:cNvPr id="13" name="Picture 12" descr="hale aloha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84"/>
          <a:stretch/>
        </p:blipFill>
        <p:spPr>
          <a:xfrm>
            <a:off x="6962784" y="2090984"/>
            <a:ext cx="1779555" cy="12988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02014" y="4553768"/>
            <a:ext cx="4554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교실에서 기숙사까지 걸어서 </a:t>
            </a:r>
            <a:endParaRPr lang="en-US" altLang="ko-KR" sz="2400" dirty="0" smtClean="0"/>
          </a:p>
          <a:p>
            <a:r>
              <a:rPr lang="en-US" altLang="ko-KR" sz="2400" dirty="0" smtClean="0"/>
              <a:t>5</a:t>
            </a:r>
            <a:r>
              <a:rPr lang="ko-KR" altLang="en-US" sz="2400" dirty="0" smtClean="0"/>
              <a:t>분</a:t>
            </a:r>
            <a:r>
              <a:rPr lang="ko-KR" altLang="en-US" sz="2400" dirty="0" smtClean="0">
                <a:solidFill>
                  <a:srgbClr val="FF0080"/>
                </a:solidFill>
              </a:rPr>
              <a:t>밖에 </a:t>
            </a:r>
            <a:r>
              <a:rPr lang="ko-KR" altLang="en-US" sz="2400" dirty="0" smtClean="0">
                <a:solidFill>
                  <a:srgbClr val="8000FF"/>
                </a:solidFill>
              </a:rPr>
              <a:t>안</a:t>
            </a:r>
            <a:r>
              <a:rPr lang="ko-KR" altLang="en-US" sz="2400" dirty="0" smtClean="0">
                <a:solidFill>
                  <a:srgbClr val="FF0080"/>
                </a:solidFill>
              </a:rPr>
              <a:t> </a:t>
            </a:r>
            <a:r>
              <a:rPr lang="ko-KR" altLang="en-US" sz="2400" dirty="0" smtClean="0"/>
              <a:t>걸려요</a:t>
            </a:r>
            <a:r>
              <a:rPr lang="en-US" altLang="ko-KR" sz="2400" dirty="0" smtClean="0"/>
              <a:t>. (only 5 minutes)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603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02692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95296" y="3761428"/>
            <a:ext cx="4374779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A: </a:t>
            </a:r>
            <a:r>
              <a:rPr lang="ko-KR" altLang="en-US" sz="2400" dirty="0" smtClean="0"/>
              <a:t>집에서 학교까지 얼마나 걸려요</a:t>
            </a:r>
            <a:r>
              <a:rPr lang="en-US" altLang="ko-KR" sz="2400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B: </a:t>
            </a:r>
            <a:r>
              <a:rPr lang="en-US" altLang="ko-KR" sz="2400" dirty="0" smtClean="0"/>
              <a:t>5</a:t>
            </a:r>
            <a:r>
              <a:rPr lang="ko-KR" altLang="en-US" sz="2400" dirty="0" smtClean="0"/>
              <a:t>분</a:t>
            </a:r>
            <a:r>
              <a:rPr lang="ko-KR" altLang="en-US" sz="2400" dirty="0" smtClean="0">
                <a:solidFill>
                  <a:srgbClr val="FF0080"/>
                </a:solidFill>
              </a:rPr>
              <a:t>밖에</a:t>
            </a:r>
            <a:r>
              <a:rPr lang="ko-KR" altLang="en-US" sz="2400" dirty="0" smtClean="0"/>
              <a:t> 안 걸려요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2787347" y="5196080"/>
            <a:ext cx="3826478" cy="973234"/>
          </a:xfrm>
          <a:prstGeom prst="borderCallout1">
            <a:avLst>
              <a:gd name="adj1" fmla="val 30614"/>
              <a:gd name="adj2" fmla="val -375"/>
              <a:gd name="adj3" fmla="val -48508"/>
              <a:gd name="adj4" fmla="val -3080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The amount of time (5 min/10 min) is </a:t>
            </a:r>
            <a:r>
              <a:rPr lang="en-US" sz="2000" dirty="0" smtClean="0">
                <a:solidFill>
                  <a:srgbClr val="FF0080"/>
                </a:solidFill>
              </a:rPr>
              <a:t>SMALLER </a:t>
            </a:r>
            <a:r>
              <a:rPr lang="en-US" sz="2000" dirty="0" smtClean="0">
                <a:solidFill>
                  <a:schemeClr val="tx1"/>
                </a:solidFill>
              </a:rPr>
              <a:t>than B’s expectation.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27137" y="3761428"/>
            <a:ext cx="4038889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2400" dirty="0">
                <a:solidFill>
                  <a:prstClr val="black"/>
                </a:solidFill>
              </a:rPr>
              <a:t>A: </a:t>
            </a:r>
            <a:r>
              <a:rPr lang="ko-KR" altLang="en-US" sz="2400" dirty="0">
                <a:solidFill>
                  <a:prstClr val="black"/>
                </a:solidFill>
              </a:rPr>
              <a:t>어제 공부 많이 했어요</a:t>
            </a:r>
            <a:r>
              <a:rPr lang="en-US" altLang="ko-KR" sz="2400" dirty="0">
                <a:solidFill>
                  <a:prstClr val="black"/>
                </a:solidFill>
              </a:rPr>
              <a:t>?</a:t>
            </a:r>
          </a:p>
          <a:p>
            <a:pPr lvl="0">
              <a:lnSpc>
                <a:spcPct val="120000"/>
              </a:lnSpc>
            </a:pPr>
            <a:r>
              <a:rPr lang="en-US" sz="2400" dirty="0">
                <a:solidFill>
                  <a:prstClr val="black"/>
                </a:solidFill>
              </a:rPr>
              <a:t>B: </a:t>
            </a:r>
            <a:r>
              <a:rPr lang="ko-KR" altLang="en-US" sz="2400" dirty="0">
                <a:solidFill>
                  <a:prstClr val="black"/>
                </a:solidFill>
              </a:rPr>
              <a:t>아니요</a:t>
            </a:r>
            <a:r>
              <a:rPr lang="en-US" altLang="ko-KR" sz="2400" dirty="0">
                <a:solidFill>
                  <a:prstClr val="black"/>
                </a:solidFill>
              </a:rPr>
              <a:t>,</a:t>
            </a:r>
            <a:r>
              <a:rPr lang="ko-KR" altLang="en-US" sz="2400" dirty="0">
                <a:solidFill>
                  <a:prstClr val="black"/>
                </a:solidFill>
              </a:rPr>
              <a:t> </a:t>
            </a:r>
            <a:r>
              <a:rPr lang="ko-KR" altLang="ko-KR" sz="2400" dirty="0">
                <a:solidFill>
                  <a:prstClr val="black"/>
                </a:solidFill>
              </a:rPr>
              <a:t>1</a:t>
            </a:r>
            <a:r>
              <a:rPr lang="en-US" altLang="ko-KR" sz="2400" dirty="0">
                <a:solidFill>
                  <a:prstClr val="black"/>
                </a:solidFill>
              </a:rPr>
              <a:t>0</a:t>
            </a:r>
            <a:r>
              <a:rPr lang="ko-KR" altLang="en-US" sz="2400" dirty="0">
                <a:solidFill>
                  <a:prstClr val="black"/>
                </a:solidFill>
              </a:rPr>
              <a:t>분</a:t>
            </a:r>
            <a:r>
              <a:rPr lang="ko-KR" altLang="en-US" sz="2400" dirty="0">
                <a:solidFill>
                  <a:srgbClr val="FF0080"/>
                </a:solidFill>
              </a:rPr>
              <a:t>밖에</a:t>
            </a:r>
            <a:r>
              <a:rPr lang="ko-KR" altLang="en-US" sz="2400" dirty="0">
                <a:solidFill>
                  <a:prstClr val="black"/>
                </a:solidFill>
              </a:rPr>
              <a:t> 못 했어요</a:t>
            </a:r>
            <a:r>
              <a:rPr lang="en-US" altLang="ko-KR" sz="2400" dirty="0">
                <a:solidFill>
                  <a:prstClr val="black"/>
                </a:solidFill>
              </a:rPr>
              <a:t>.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" name="Picture 3" descr="ho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6" y="2432074"/>
            <a:ext cx="1699174" cy="1329354"/>
          </a:xfrm>
          <a:prstGeom prst="rect">
            <a:avLst/>
          </a:prstGeom>
        </p:spPr>
      </p:pic>
      <p:pic>
        <p:nvPicPr>
          <p:cNvPr id="5" name="Picture 4" descr="school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081" y="2125234"/>
            <a:ext cx="1412964" cy="1422384"/>
          </a:xfrm>
          <a:prstGeom prst="rect">
            <a:avLst/>
          </a:prstGeom>
        </p:spPr>
      </p:pic>
      <p:pic>
        <p:nvPicPr>
          <p:cNvPr id="6" name="Picture 5" descr="kongpwu 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265" y="1795738"/>
            <a:ext cx="2086863" cy="19656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3127" y="161107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minutes</a:t>
            </a:r>
            <a:endParaRPr lang="en-US" dirty="0"/>
          </a:p>
        </p:txBody>
      </p:sp>
      <p:cxnSp>
        <p:nvCxnSpPr>
          <p:cNvPr id="10" name="Straight Connector 9"/>
          <p:cNvCxnSpPr>
            <a:stCxn id="12" idx="0"/>
          </p:cNvCxnSpPr>
          <p:nvPr/>
        </p:nvCxnSpPr>
        <p:spPr>
          <a:xfrm flipV="1">
            <a:off x="6613825" y="4727846"/>
            <a:ext cx="643645" cy="954851"/>
          </a:xfrm>
          <a:prstGeom prst="line">
            <a:avLst/>
          </a:prstGeom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05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534358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8000FF"/>
                          </a:solidFill>
                          <a:latin typeface="Arial"/>
                          <a:ea typeface="나눔고딕"/>
                          <a:cs typeface="Arial"/>
                        </a:rPr>
                        <a:t>Negative</a:t>
                      </a:r>
                      <a:endParaRPr lang="en-US" sz="2600" b="1" dirty="0">
                        <a:solidFill>
                          <a:srgbClr val="8000FF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84250" y="1301750"/>
            <a:ext cx="4937125" cy="140961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A: </a:t>
            </a:r>
            <a:r>
              <a:rPr lang="ko-KR" altLang="en-US" sz="2400" dirty="0" smtClean="0"/>
              <a:t>이번 학기에 몇 과목 들어요</a:t>
            </a:r>
            <a:r>
              <a:rPr lang="en-US" altLang="ko-KR" sz="2400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B: </a:t>
            </a:r>
            <a:r>
              <a:rPr lang="ko-KR" altLang="en-US" sz="2400" dirty="0" smtClean="0"/>
              <a:t>세 과목 들어요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ko-KR" sz="2400" dirty="0"/>
              <a:t> </a:t>
            </a:r>
            <a:r>
              <a:rPr lang="ko-KR" altLang="en-US" sz="2400" dirty="0" smtClean="0"/>
              <a:t>   세 과목</a:t>
            </a:r>
            <a:r>
              <a:rPr lang="ko-KR" altLang="en-US" sz="2400" dirty="0" smtClean="0">
                <a:solidFill>
                  <a:srgbClr val="FF0080"/>
                </a:solidFill>
              </a:rPr>
              <a:t>밖에</a:t>
            </a:r>
            <a:r>
              <a:rPr lang="ko-KR" altLang="en-US" sz="2400" dirty="0" smtClean="0"/>
              <a:t> </a:t>
            </a:r>
            <a:r>
              <a:rPr lang="ko-KR" altLang="en-US" sz="2400" dirty="0" smtClean="0">
                <a:solidFill>
                  <a:srgbClr val="8000FF"/>
                </a:solidFill>
              </a:rPr>
              <a:t>안</a:t>
            </a:r>
            <a:r>
              <a:rPr lang="ko-KR" altLang="en-US" sz="2400" dirty="0" smtClean="0"/>
              <a:t> 들어요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84250" y="3176218"/>
            <a:ext cx="4937125" cy="1409617"/>
          </a:xfrm>
          <a:prstGeom prst="rect">
            <a:avLst/>
          </a:prstGeom>
          <a:noFill/>
          <a:ln>
            <a:solidFill>
              <a:srgbClr val="7F7F7F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A: </a:t>
            </a:r>
            <a:r>
              <a:rPr lang="ko-KR" altLang="en-US" sz="2400" dirty="0" smtClean="0"/>
              <a:t>아침에 뭐 먹었어요</a:t>
            </a:r>
            <a:r>
              <a:rPr lang="en-US" altLang="ko-KR" sz="2400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B: </a:t>
            </a:r>
            <a:r>
              <a:rPr lang="ko-KR" altLang="en-US" sz="2400" dirty="0" smtClean="0"/>
              <a:t>커피 먹었어요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ko-KR" sz="2400" dirty="0"/>
              <a:t> </a:t>
            </a:r>
            <a:r>
              <a:rPr lang="ko-KR" altLang="en-US" sz="2400" dirty="0" smtClean="0"/>
              <a:t>   커피</a:t>
            </a:r>
            <a:r>
              <a:rPr lang="ko-KR" altLang="en-US" sz="2400" dirty="0" smtClean="0">
                <a:solidFill>
                  <a:srgbClr val="FF0080"/>
                </a:solidFill>
              </a:rPr>
              <a:t>밖에</a:t>
            </a:r>
            <a:r>
              <a:rPr lang="ko-KR" altLang="en-US" sz="2400" dirty="0" smtClean="0"/>
              <a:t> </a:t>
            </a:r>
            <a:r>
              <a:rPr lang="ko-KR" altLang="en-US" sz="2400" dirty="0" smtClean="0">
                <a:solidFill>
                  <a:srgbClr val="8000FF"/>
                </a:solidFill>
              </a:rPr>
              <a:t>안</a:t>
            </a:r>
            <a:r>
              <a:rPr lang="ko-KR" altLang="en-US" sz="2400" dirty="0" smtClean="0"/>
              <a:t> 먹었어요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984249" y="5020284"/>
            <a:ext cx="4937126" cy="1409617"/>
          </a:xfrm>
          <a:prstGeom prst="rect">
            <a:avLst/>
          </a:prstGeom>
          <a:noFill/>
          <a:ln>
            <a:solidFill>
              <a:srgbClr val="7F7F7F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A: </a:t>
            </a:r>
            <a:r>
              <a:rPr lang="ko-KR" altLang="en-US" sz="2400" dirty="0" smtClean="0"/>
              <a:t>몇 시간 공부했어요</a:t>
            </a:r>
            <a:r>
              <a:rPr lang="en-US" altLang="ko-KR" sz="2400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B: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시간 공부했어요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ko-KR" sz="2400" dirty="0"/>
              <a:t> </a:t>
            </a:r>
            <a:r>
              <a:rPr lang="ko-KR" altLang="en-US" sz="2400" dirty="0" smtClean="0"/>
              <a:t>  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시간</a:t>
            </a:r>
            <a:r>
              <a:rPr lang="ko-KR" altLang="en-US" sz="2400" dirty="0" smtClean="0">
                <a:solidFill>
                  <a:srgbClr val="FF0080"/>
                </a:solidFill>
              </a:rPr>
              <a:t>밖에</a:t>
            </a:r>
            <a:r>
              <a:rPr lang="ko-KR" altLang="en-US" sz="2400" dirty="0" smtClean="0"/>
              <a:t> 공부 </a:t>
            </a:r>
            <a:r>
              <a:rPr lang="ko-KR" altLang="en-US" sz="2400" dirty="0" smtClean="0">
                <a:solidFill>
                  <a:srgbClr val="8000FF"/>
                </a:solidFill>
              </a:rPr>
              <a:t>못</a:t>
            </a:r>
            <a:r>
              <a:rPr lang="ko-KR" altLang="en-US" sz="2400" dirty="0" smtClean="0"/>
              <a:t> 했어요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pic>
        <p:nvPicPr>
          <p:cNvPr id="21" name="Picture 20" descr="시간표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1" y="1103351"/>
            <a:ext cx="1762652" cy="1762652"/>
          </a:xfrm>
          <a:prstGeom prst="rect">
            <a:avLst/>
          </a:prstGeom>
        </p:spPr>
      </p:pic>
      <p:pic>
        <p:nvPicPr>
          <p:cNvPr id="9" name="Picture 8" descr="kongpwu 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808084"/>
            <a:ext cx="1762652" cy="1762652"/>
          </a:xfrm>
          <a:prstGeom prst="rect">
            <a:avLst/>
          </a:prstGeom>
        </p:spPr>
      </p:pic>
      <p:pic>
        <p:nvPicPr>
          <p:cNvPr id="12" name="Picture 11" descr="masita 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25" y="2997282"/>
            <a:ext cx="2156118" cy="181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4771" y="1292674"/>
            <a:ext cx="4572000" cy="10341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FF0080"/>
                </a:solidFill>
              </a:rPr>
              <a:t>밖에</a:t>
            </a:r>
            <a:r>
              <a:rPr lang="ko-KR" altLang="en-US" sz="2400" dirty="0" smtClean="0">
                <a:solidFill>
                  <a:prstClr val="black"/>
                </a:solidFill>
              </a:rPr>
              <a:t> </a:t>
            </a:r>
            <a:r>
              <a:rPr lang="en-US" altLang="ko-KR" sz="2400" dirty="0" smtClean="0">
                <a:solidFill>
                  <a:prstClr val="black"/>
                </a:solidFill>
              </a:rPr>
              <a:t>is </a:t>
            </a:r>
            <a:r>
              <a:rPr lang="en-US" sz="2400" b="1" dirty="0" smtClean="0">
                <a:solidFill>
                  <a:prstClr val="black"/>
                </a:solidFill>
              </a:rPr>
              <a:t>NOT </a:t>
            </a:r>
            <a:r>
              <a:rPr lang="en-US" sz="2400" dirty="0">
                <a:solidFill>
                  <a:prstClr val="black"/>
                </a:solidFill>
              </a:rPr>
              <a:t>used in </a:t>
            </a:r>
            <a:r>
              <a:rPr lang="en-US" sz="2400" u="sng" dirty="0" smtClean="0">
                <a:solidFill>
                  <a:prstClr val="black"/>
                </a:solidFill>
              </a:rPr>
              <a:t>commands</a:t>
            </a:r>
            <a:r>
              <a:rPr lang="en-US" sz="2400" dirty="0">
                <a:solidFill>
                  <a:prstClr val="black"/>
                </a:solidFill>
              </a:rPr>
              <a:t>.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3000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008000"/>
                </a:solidFill>
              </a:rPr>
              <a:t>만</a:t>
            </a:r>
            <a:r>
              <a:rPr lang="ko-KR" altLang="en-US" sz="2400" dirty="0" smtClean="0">
                <a:solidFill>
                  <a:prstClr val="black"/>
                </a:solidFill>
              </a:rPr>
              <a:t> </a:t>
            </a:r>
            <a:r>
              <a:rPr lang="en-US" altLang="ko-KR" sz="2400" dirty="0">
                <a:solidFill>
                  <a:prstClr val="black"/>
                </a:solidFill>
              </a:rPr>
              <a:t>‘only’ is used instead.</a:t>
            </a:r>
            <a:endParaRPr lang="en-US" sz="2400" dirty="0">
              <a:solidFill>
                <a:prstClr val="black"/>
              </a:solidFill>
            </a:endParaRPr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67934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밖에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‘only’ vs. </a:t>
                      </a:r>
                      <a:r>
                        <a:rPr lang="ko-KR" altLang="en-US" sz="2600" b="1" dirty="0" smtClean="0">
                          <a:solidFill>
                            <a:srgbClr val="008000"/>
                          </a:solidFill>
                          <a:latin typeface="Arial"/>
                          <a:ea typeface="나눔고딕"/>
                          <a:cs typeface="Arial"/>
                        </a:rPr>
                        <a:t>만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‘only’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7146" y="4710302"/>
            <a:ext cx="3777854" cy="1101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 smtClean="0"/>
              <a:t>한국어로</a:t>
            </a:r>
            <a:r>
              <a:rPr lang="ko-KR" altLang="en-US" sz="2400" dirty="0" smtClean="0">
                <a:solidFill>
                  <a:srgbClr val="008000"/>
                </a:solidFill>
              </a:rPr>
              <a:t>만</a:t>
            </a:r>
            <a:r>
              <a:rPr lang="ko-KR" altLang="en-US" sz="2400" dirty="0" smtClean="0"/>
              <a:t> 말하세요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(O)</a:t>
            </a:r>
          </a:p>
          <a:p>
            <a:pPr>
              <a:lnSpc>
                <a:spcPct val="140000"/>
              </a:lnSpc>
            </a:pPr>
            <a:r>
              <a:rPr lang="ko-KR" altLang="en-US" sz="2400" dirty="0"/>
              <a:t>한국어로</a:t>
            </a:r>
            <a:r>
              <a:rPr lang="ko-KR" altLang="en-US" sz="2400" dirty="0">
                <a:solidFill>
                  <a:srgbClr val="FF0080"/>
                </a:solidFill>
              </a:rPr>
              <a:t>밖에</a:t>
            </a:r>
            <a:r>
              <a:rPr lang="ko-KR" altLang="en-US" sz="2400" dirty="0"/>
              <a:t> 안 말하세요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(X</a:t>
            </a:r>
            <a:r>
              <a:rPr lang="en-US" altLang="ko-KR" sz="2400" dirty="0" smtClean="0"/>
              <a:t>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826000" y="4693481"/>
            <a:ext cx="3863364" cy="1101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 smtClean="0"/>
              <a:t>경제학 숙제</a:t>
            </a:r>
            <a:r>
              <a:rPr lang="ko-KR" altLang="en-US" sz="2400" dirty="0" smtClean="0">
                <a:solidFill>
                  <a:srgbClr val="008000"/>
                </a:solidFill>
              </a:rPr>
              <a:t>만</a:t>
            </a:r>
            <a:r>
              <a:rPr lang="ko-KR" altLang="en-US" sz="2400" dirty="0" smtClean="0"/>
              <a:t> 하세요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(O)</a:t>
            </a:r>
          </a:p>
          <a:p>
            <a:pPr>
              <a:lnSpc>
                <a:spcPct val="140000"/>
              </a:lnSpc>
            </a:pPr>
            <a:r>
              <a:rPr lang="ko-KR" altLang="en-US" sz="2400" dirty="0"/>
              <a:t>경제학 숙제</a:t>
            </a:r>
            <a:r>
              <a:rPr lang="ko-KR" altLang="en-US" sz="2400" dirty="0">
                <a:solidFill>
                  <a:srgbClr val="FF0080"/>
                </a:solidFill>
              </a:rPr>
              <a:t>밖에</a:t>
            </a:r>
            <a:r>
              <a:rPr lang="ko-KR" altLang="en-US" sz="2400" dirty="0"/>
              <a:t> 안 하세요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(X</a:t>
            </a:r>
            <a:r>
              <a:rPr lang="en-US" altLang="ko-KR" sz="2400" dirty="0" smtClean="0"/>
              <a:t>)</a:t>
            </a:r>
            <a:endParaRPr lang="en-US" sz="2400" dirty="0"/>
          </a:p>
        </p:txBody>
      </p:sp>
      <p:pic>
        <p:nvPicPr>
          <p:cNvPr id="8" name="Picture 7" descr="한국어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2746375"/>
            <a:ext cx="2294438" cy="1720829"/>
          </a:xfrm>
          <a:prstGeom prst="rect">
            <a:avLst/>
          </a:prstGeom>
        </p:spPr>
      </p:pic>
      <p:pic>
        <p:nvPicPr>
          <p:cNvPr id="9" name="Picture 8" descr="economic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0"/>
          <a:stretch/>
        </p:blipFill>
        <p:spPr>
          <a:xfrm>
            <a:off x="5256771" y="2626218"/>
            <a:ext cx="2663825" cy="196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99151" y="1127125"/>
            <a:ext cx="4544849" cy="5730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7125"/>
            <a:ext cx="4599152" cy="5730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38201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4180" y="5264136"/>
            <a:ext cx="385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여섯 시간</a:t>
            </a:r>
            <a:r>
              <a:rPr lang="ko-KR" altLang="en-US" sz="3200" b="1" dirty="0" smtClean="0">
                <a:solidFill>
                  <a:srgbClr val="3366FF"/>
                </a:solidFill>
                <a:latin typeface="Calibri"/>
                <a:ea typeface="맑은 고딕"/>
              </a:rPr>
              <a:t>이나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잤어요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0058" y="5264136"/>
            <a:ext cx="43169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여섯 시간</a:t>
            </a:r>
            <a:r>
              <a:rPr lang="ko-KR" altLang="en-US" sz="3200" b="1" dirty="0" smtClean="0">
                <a:solidFill>
                  <a:srgbClr val="FF0080"/>
                </a:solidFill>
                <a:latin typeface="Calibri"/>
                <a:ea typeface="맑은 고딕"/>
              </a:rPr>
              <a:t>밖에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b="1" dirty="0" smtClean="0">
                <a:solidFill>
                  <a:srgbClr val="8000FF"/>
                </a:solidFill>
                <a:latin typeface="Calibri"/>
                <a:ea typeface="맑은 고딕"/>
              </a:rPr>
              <a:t>안</a:t>
            </a:r>
            <a:r>
              <a:rPr lang="ko-KR" altLang="en-US" sz="3200" b="1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잤어요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" name="Picture 14" descr="sleep2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35" l="0" r="99648">
                        <a14:foregroundMark x1="90141" y1="41808" x2="90141" y2="41808"/>
                        <a14:foregroundMark x1="86268" y1="92090" x2="86268" y2="92090"/>
                        <a14:foregroundMark x1="76408" y1="90395" x2="76408" y2="90395"/>
                        <a14:foregroundMark x1="67606" y1="94350" x2="67606" y2="94350"/>
                        <a14:foregroundMark x1="53873" y1="92655" x2="53873" y2="92655"/>
                        <a14:foregroundMark x1="36268" y1="90960" x2="36268" y2="90960"/>
                        <a14:foregroundMark x1="21479" y1="82486" x2="21479" y2="82486"/>
                        <a14:foregroundMark x1="12324" y1="66667" x2="12324" y2="66667"/>
                        <a14:foregroundMark x1="19014" y1="68927" x2="19014" y2="68927"/>
                        <a14:foregroundMark x1="14789" y1="47458" x2="14789" y2="47458"/>
                        <a14:foregroundMark x1="6690" y1="67797" x2="6690" y2="67797"/>
                        <a14:foregroundMark x1="10915" y1="88136" x2="10915" y2="88136"/>
                        <a14:foregroundMark x1="27465" y1="78531" x2="27465" y2="78531"/>
                        <a14:foregroundMark x1="31690" y1="75141" x2="31690" y2="75141"/>
                        <a14:foregroundMark x1="28521" y1="72881" x2="28521" y2="72881"/>
                        <a14:foregroundMark x1="25352" y1="68927" x2="25352" y2="68927"/>
                        <a14:foregroundMark x1="8803" y1="56497" x2="6690" y2="88701"/>
                        <a14:foregroundMark x1="88732" y1="57062" x2="88732" y2="57062"/>
                        <a14:foregroundMark x1="91549" y1="90395" x2="91549" y2="90395"/>
                        <a14:foregroundMark x1="20775" y1="53672" x2="20775" y2="53672"/>
                        <a14:foregroundMark x1="3521" y1="54802" x2="3521" y2="54802"/>
                        <a14:foregroundMark x1="24296" y1="63842" x2="24296" y2="63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52" y="1417638"/>
            <a:ext cx="4136394" cy="257796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26453" y="2587446"/>
            <a:ext cx="1286593" cy="551481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600" dirty="0" smtClean="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6</a:t>
            </a:r>
            <a:r>
              <a:rPr lang="ko-KR" altLang="en-US" sz="2600" dirty="0" smtClean="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시간</a:t>
            </a:r>
            <a:endParaRPr lang="en-US" sz="2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21535" y="4077617"/>
            <a:ext cx="5263335" cy="618327"/>
          </a:xfrm>
          <a:prstGeom prst="roundRect">
            <a:avLst/>
          </a:prstGeom>
          <a:solidFill>
            <a:schemeClr val="bg1"/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prstClr val="black"/>
                </a:solidFill>
                <a:latin typeface="Calibri"/>
                <a:ea typeface="맑은 고딕"/>
              </a:rPr>
              <a:t>어제 많이 잤어요</a:t>
            </a:r>
            <a:r>
              <a:rPr lang="en-US" altLang="ko-KR" sz="2400" b="1" dirty="0" smtClean="0">
                <a:solidFill>
                  <a:prstClr val="black"/>
                </a:solidFill>
                <a:latin typeface="Calibri"/>
                <a:ea typeface="맑은 고딕"/>
              </a:rPr>
              <a:t>?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0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99151" y="1127125"/>
            <a:ext cx="4544849" cy="5730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7125"/>
            <a:ext cx="4599152" cy="5730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40870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1921535" y="4077617"/>
            <a:ext cx="5263335" cy="618327"/>
          </a:xfrm>
          <a:prstGeom prst="roundRect">
            <a:avLst/>
          </a:prstGeom>
          <a:solidFill>
            <a:schemeClr val="bg1"/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black"/>
                </a:solidFill>
              </a:rPr>
              <a:t>이번 학기에 몇 과목 들어요</a:t>
            </a:r>
            <a:r>
              <a:rPr lang="en-US" altLang="ko-KR" sz="2400" b="1" dirty="0">
                <a:solidFill>
                  <a:prstClr val="black"/>
                </a:solidFill>
              </a:rPr>
              <a:t>?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12" name="Picture 11" descr="four class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7" t="8706" r="5508" b="12517"/>
          <a:stretch/>
        </p:blipFill>
        <p:spPr>
          <a:xfrm>
            <a:off x="2378063" y="1334081"/>
            <a:ext cx="4168223" cy="274353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01552" y="1893916"/>
            <a:ext cx="1286593" cy="551481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4</a:t>
            </a:r>
            <a:r>
              <a:rPr lang="ko-KR" altLang="en-US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 과목</a:t>
            </a:r>
            <a:endParaRPr lang="en-US" sz="2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4180" y="5264136"/>
            <a:ext cx="385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prstClr val="black"/>
                </a:solidFill>
                <a:latin typeface="Calibri"/>
                <a:ea typeface="맑은 고딕"/>
              </a:rPr>
              <a:t>네 과목</a:t>
            </a:r>
            <a:r>
              <a:rPr lang="ko-KR" altLang="en-US" sz="3200" b="1" dirty="0" smtClean="0">
                <a:solidFill>
                  <a:srgbClr val="3366FF"/>
                </a:solidFill>
                <a:latin typeface="Calibri"/>
                <a:ea typeface="맑은 고딕"/>
              </a:rPr>
              <a:t>이나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들어요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10058" y="5264136"/>
            <a:ext cx="43169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네 과목</a:t>
            </a:r>
            <a:r>
              <a:rPr lang="ko-KR" altLang="en-US" sz="3200" b="1" dirty="0" smtClean="0">
                <a:solidFill>
                  <a:srgbClr val="FF0080"/>
                </a:solidFill>
                <a:latin typeface="Calibri"/>
                <a:ea typeface="맑은 고딕"/>
              </a:rPr>
              <a:t>밖에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b="1" dirty="0">
                <a:solidFill>
                  <a:srgbClr val="8000FF"/>
                </a:solidFill>
                <a:latin typeface="Calibri"/>
                <a:ea typeface="맑은 고딕"/>
              </a:rPr>
              <a:t>안</a:t>
            </a:r>
            <a:r>
              <a:rPr lang="ko-KR" altLang="en-US" sz="3200" b="1" dirty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들어요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728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53225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읽다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8" y="1419411"/>
            <a:ext cx="1507482" cy="2136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4234" y="1691539"/>
            <a:ext cx="3043645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A: </a:t>
            </a:r>
            <a:r>
              <a:rPr lang="ko-KR" altLang="en-US" sz="2400" dirty="0" smtClean="0"/>
              <a:t>지금 뭐 하</a:t>
            </a:r>
            <a:r>
              <a:rPr lang="ko-KR" altLang="en-US" sz="2400" dirty="0" smtClean="0">
                <a:solidFill>
                  <a:srgbClr val="FF0080"/>
                </a:solidFill>
              </a:rPr>
              <a:t>고 있어요</a:t>
            </a:r>
            <a:r>
              <a:rPr lang="en-US" altLang="ko-KR" sz="2400" dirty="0" smtClean="0">
                <a:solidFill>
                  <a:srgbClr val="FF0080"/>
                </a:solidFill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B: </a:t>
            </a:r>
            <a:r>
              <a:rPr lang="ko-KR" altLang="en-US" sz="2400" dirty="0" smtClean="0"/>
              <a:t>책을 읽</a:t>
            </a:r>
            <a:r>
              <a:rPr lang="ko-KR" altLang="en-US" sz="2400" dirty="0" smtClean="0">
                <a:solidFill>
                  <a:srgbClr val="FF0080"/>
                </a:solidFill>
              </a:rPr>
              <a:t>고 있어요</a:t>
            </a:r>
            <a:r>
              <a:rPr lang="en-US" altLang="ko-KR" sz="2400" dirty="0" smtClean="0">
                <a:solidFill>
                  <a:srgbClr val="FF0080"/>
                </a:solidFill>
              </a:rPr>
              <a:t>.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7409" y="1778001"/>
            <a:ext cx="260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you doing now?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97409" y="2298525"/>
            <a:ext cx="2235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 am) reading a book.</a:t>
            </a:r>
            <a:endParaRPr lang="en-US" dirty="0"/>
          </a:p>
        </p:txBody>
      </p:sp>
      <p:pic>
        <p:nvPicPr>
          <p:cNvPr id="9" name="Picture 8" descr="listen to mus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8" y="4069229"/>
            <a:ext cx="1757082" cy="21875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34234" y="4069229"/>
            <a:ext cx="3043645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 smtClean="0"/>
              <a:t>A: </a:t>
            </a:r>
            <a:r>
              <a:rPr lang="ko-KR" altLang="en-US" sz="2400" dirty="0" smtClean="0"/>
              <a:t>지금 뭐 하</a:t>
            </a:r>
            <a:r>
              <a:rPr lang="ko-KR" altLang="en-US" sz="2400" dirty="0" smtClean="0">
                <a:solidFill>
                  <a:srgbClr val="FF0080"/>
                </a:solidFill>
              </a:rPr>
              <a:t>고 있어요</a:t>
            </a:r>
            <a:r>
              <a:rPr lang="en-US" altLang="ko-KR" sz="2400" dirty="0" smtClean="0">
                <a:solidFill>
                  <a:srgbClr val="FF0080"/>
                </a:solidFill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sz="2400" dirty="0" smtClean="0"/>
              <a:t>B: </a:t>
            </a:r>
            <a:r>
              <a:rPr lang="ko-KR" altLang="en-US" sz="2400" dirty="0" smtClean="0"/>
              <a:t>음악을 듣</a:t>
            </a:r>
            <a:r>
              <a:rPr lang="ko-KR" altLang="en-US" sz="2400" dirty="0" smtClean="0">
                <a:solidFill>
                  <a:srgbClr val="FF0080"/>
                </a:solidFill>
              </a:rPr>
              <a:t>고 있어요</a:t>
            </a:r>
            <a:r>
              <a:rPr lang="en-US" altLang="ko-KR" sz="2400" dirty="0" smtClean="0">
                <a:solidFill>
                  <a:srgbClr val="FF0080"/>
                </a:solidFill>
              </a:rPr>
              <a:t>.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97409" y="4110427"/>
            <a:ext cx="260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are you doing now?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97409" y="4630951"/>
            <a:ext cx="248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 am) listening to music.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7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99151" y="1127125"/>
            <a:ext cx="4544849" cy="5730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7125"/>
            <a:ext cx="4599152" cy="5730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19850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1921535" y="4077617"/>
            <a:ext cx="5263335" cy="618327"/>
          </a:xfrm>
          <a:prstGeom prst="roundRect">
            <a:avLst/>
          </a:prstGeom>
          <a:solidFill>
            <a:schemeClr val="bg1"/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black"/>
                </a:solidFill>
              </a:rPr>
              <a:t>아이유 콘서트에 몇 명 왔어요</a:t>
            </a:r>
            <a:r>
              <a:rPr lang="en-US" altLang="ko-KR" sz="2400" b="1" dirty="0">
                <a:solidFill>
                  <a:prstClr val="black"/>
                </a:solidFill>
              </a:rPr>
              <a:t>?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13" name="Picture 12" descr="iu conc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687" y="1417638"/>
            <a:ext cx="3856323" cy="258859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757645" y="3454752"/>
            <a:ext cx="1286593" cy="551481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en-US" altLang="ko-KR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400</a:t>
            </a:r>
            <a:r>
              <a:rPr lang="ko-KR" altLang="en-US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 명</a:t>
            </a:r>
            <a:endParaRPr lang="en-US" sz="2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180" y="5264136"/>
            <a:ext cx="385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400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명</a:t>
            </a:r>
            <a:r>
              <a:rPr lang="ko-KR" altLang="en-US" sz="3200" b="1" dirty="0" smtClean="0">
                <a:solidFill>
                  <a:srgbClr val="3366FF"/>
                </a:solidFill>
                <a:latin typeface="Calibri"/>
                <a:ea typeface="맑은 고딕"/>
              </a:rPr>
              <a:t>이나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왔어요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0058" y="5264136"/>
            <a:ext cx="43169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4</a:t>
            </a:r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00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명</a:t>
            </a:r>
            <a:r>
              <a:rPr lang="ko-KR" altLang="en-US" sz="3200" b="1" dirty="0" smtClean="0">
                <a:solidFill>
                  <a:srgbClr val="FF0080"/>
                </a:solidFill>
                <a:latin typeface="Calibri"/>
                <a:ea typeface="맑은 고딕"/>
              </a:rPr>
              <a:t>밖에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b="1" dirty="0">
                <a:solidFill>
                  <a:srgbClr val="8000FF"/>
                </a:solidFill>
                <a:latin typeface="Calibri"/>
                <a:ea typeface="맑은 고딕"/>
              </a:rPr>
              <a:t>안</a:t>
            </a:r>
            <a:r>
              <a:rPr lang="ko-KR" altLang="en-US" sz="3200" b="1" dirty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왔어요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7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99151" y="1127125"/>
            <a:ext cx="4544849" cy="5730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7125"/>
            <a:ext cx="4599152" cy="5730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912995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1921535" y="4077617"/>
            <a:ext cx="5263335" cy="618327"/>
          </a:xfrm>
          <a:prstGeom prst="roundRect">
            <a:avLst/>
          </a:prstGeom>
          <a:solidFill>
            <a:schemeClr val="bg1"/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black"/>
                </a:solidFill>
              </a:rPr>
              <a:t>학교에서 공항까지 버스로 얼마나 걸려요</a:t>
            </a:r>
            <a:r>
              <a:rPr lang="en-US" altLang="ko-KR" sz="2400" b="1" dirty="0">
                <a:solidFill>
                  <a:prstClr val="black"/>
                </a:solidFill>
              </a:rPr>
              <a:t>?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12" name="Picture 11" descr="honolulu airpo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15" y="1634888"/>
            <a:ext cx="2990591" cy="1981200"/>
          </a:xfrm>
          <a:prstGeom prst="rect">
            <a:avLst/>
          </a:prstGeom>
        </p:spPr>
      </p:pic>
      <p:pic>
        <p:nvPicPr>
          <p:cNvPr id="18" name="Picture 17" descr="uh mano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12" y="1634888"/>
            <a:ext cx="3048000" cy="19812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07122" y="2468771"/>
            <a:ext cx="1286593" cy="551481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en-US" altLang="ko-KR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40</a:t>
            </a:r>
            <a:r>
              <a:rPr lang="ko-KR" altLang="en-US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 분</a:t>
            </a:r>
            <a:endParaRPr lang="en-US" sz="2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4180" y="5264136"/>
            <a:ext cx="385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4</a:t>
            </a:r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0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분</a:t>
            </a:r>
            <a:r>
              <a:rPr lang="ko-KR" altLang="en-US" sz="3200" b="1" dirty="0" smtClean="0">
                <a:solidFill>
                  <a:srgbClr val="3366FF"/>
                </a:solidFill>
                <a:latin typeface="Calibri"/>
                <a:ea typeface="맑은 고딕"/>
              </a:rPr>
              <a:t>이나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걸려요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0058" y="5264136"/>
            <a:ext cx="43169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4</a:t>
            </a:r>
            <a:r>
              <a:rPr lang="ko-KR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0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분</a:t>
            </a:r>
            <a:r>
              <a:rPr lang="ko-KR" altLang="en-US" sz="3200" b="1" dirty="0" smtClean="0">
                <a:solidFill>
                  <a:srgbClr val="FF0080"/>
                </a:solidFill>
                <a:latin typeface="Calibri"/>
                <a:ea typeface="맑은 고딕"/>
              </a:rPr>
              <a:t>밖에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b="1" dirty="0">
                <a:solidFill>
                  <a:srgbClr val="8000FF"/>
                </a:solidFill>
                <a:latin typeface="Calibri"/>
                <a:ea typeface="맑은 고딕"/>
              </a:rPr>
              <a:t>안</a:t>
            </a:r>
            <a:r>
              <a:rPr lang="ko-KR" altLang="en-US" sz="3200" b="1" dirty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걸려요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8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99151" y="1127125"/>
            <a:ext cx="4544849" cy="5730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7125"/>
            <a:ext cx="4599152" cy="5730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44809" y="5264136"/>
            <a:ext cx="67504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prstClr val="black"/>
                </a:solidFill>
                <a:latin typeface="Calibri"/>
                <a:ea typeface="맑은 고딕"/>
              </a:rPr>
              <a:t>되었어요</a:t>
            </a:r>
            <a:r>
              <a:rPr lang="en-US" altLang="ko-KR" sz="3200" dirty="0" smtClean="0">
                <a:solidFill>
                  <a:prstClr val="black"/>
                </a:solidFill>
                <a:latin typeface="Calibri"/>
                <a:ea typeface="맑은 고딕"/>
              </a:rPr>
              <a:t>.			</a:t>
            </a:r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				</a:t>
            </a:r>
            <a:r>
              <a:rPr lang="ko-KR" altLang="ko-KR" sz="3200" dirty="0">
                <a:solidFill>
                  <a:prstClr val="black"/>
                </a:solidFill>
                <a:latin typeface="Calibri"/>
                <a:ea typeface="맑은 고딕"/>
              </a:rPr>
              <a:t> </a:t>
            </a:r>
            <a:r>
              <a:rPr lang="ko-KR" altLang="en-US" sz="3200" dirty="0" smtClean="0">
                <a:solidFill>
                  <a:prstClr val="black"/>
                </a:solidFill>
                <a:latin typeface="Calibri"/>
                <a:ea typeface="맑은 고딕"/>
              </a:rPr>
              <a:t>  되었어요</a:t>
            </a:r>
            <a:r>
              <a:rPr lang="en-US" altLang="ko-KR" sz="3200" dirty="0" smtClean="0">
                <a:solidFill>
                  <a:prstClr val="black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79335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Picture 12" descr="전지현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67" y="1318853"/>
            <a:ext cx="4217164" cy="337709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36267" y="1318853"/>
            <a:ext cx="1286593" cy="551481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3</a:t>
            </a:r>
            <a:r>
              <a:rPr lang="ko-KR" altLang="ko-KR" sz="2600" b="1" dirty="0">
                <a:solidFill>
                  <a:srgbClr val="000000"/>
                </a:solidFill>
                <a:latin typeface="Calibri"/>
                <a:ea typeface="맑은 고딕"/>
              </a:rPr>
              <a:t>4</a:t>
            </a:r>
            <a:r>
              <a:rPr lang="ko-KR" altLang="en-US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 살</a:t>
            </a:r>
            <a:endParaRPr lang="en-US" sz="2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21535" y="4077617"/>
            <a:ext cx="5263335" cy="618327"/>
          </a:xfrm>
          <a:prstGeom prst="roundRect">
            <a:avLst/>
          </a:prstGeom>
          <a:solidFill>
            <a:schemeClr val="bg1"/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black"/>
                </a:solidFill>
              </a:rPr>
              <a:t>지현 씨는 나이가 어떻게 되세요</a:t>
            </a:r>
            <a:r>
              <a:rPr lang="en-US" altLang="ko-KR" sz="2400" b="1" dirty="0">
                <a:solidFill>
                  <a:prstClr val="black"/>
                </a:solidFill>
              </a:rPr>
              <a:t>?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5264136"/>
            <a:ext cx="182128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prstClr val="black"/>
                </a:solidFill>
                <a:latin typeface="Calibri"/>
                <a:ea typeface="맑은 고딕"/>
              </a:rPr>
              <a:t>3</a:t>
            </a:r>
            <a:r>
              <a:rPr lang="ko-KR" altLang="ko-KR" sz="3200" dirty="0">
                <a:solidFill>
                  <a:prstClr val="black"/>
                </a:solidFill>
                <a:latin typeface="Calibri"/>
                <a:ea typeface="맑은 고딕"/>
              </a:rPr>
              <a:t>4</a:t>
            </a:r>
            <a:r>
              <a:rPr lang="ko-KR" altLang="en-US" sz="3200" dirty="0" smtClean="0">
                <a:solidFill>
                  <a:prstClr val="black"/>
                </a:solidFill>
                <a:latin typeface="Calibri"/>
                <a:ea typeface="맑은 고딕"/>
              </a:rPr>
              <a:t>살</a:t>
            </a:r>
            <a:r>
              <a:rPr lang="ko-KR" altLang="en-US" sz="3200" b="1" dirty="0" smtClean="0">
                <a:solidFill>
                  <a:srgbClr val="3366FF"/>
                </a:solidFill>
                <a:latin typeface="Calibri"/>
                <a:ea typeface="맑은 고딕"/>
              </a:rPr>
              <a:t>이나</a:t>
            </a:r>
            <a:endParaRPr lang="en-US" sz="3200" dirty="0">
              <a:solidFill>
                <a:srgbClr val="3366FF"/>
              </a:solidFill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27022" y="5264136"/>
            <a:ext cx="24748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Calibri"/>
                <a:ea typeface="맑은 고딕"/>
              </a:rPr>
              <a:t>34</a:t>
            </a:r>
            <a:r>
              <a:rPr lang="ko-KR" altLang="en-US" sz="3200" dirty="0" smtClean="0">
                <a:latin typeface="Calibri"/>
                <a:ea typeface="맑은 고딕"/>
              </a:rPr>
              <a:t>살</a:t>
            </a:r>
            <a:r>
              <a:rPr lang="ko-KR" altLang="en-US" sz="3200" b="1" dirty="0" smtClean="0">
                <a:solidFill>
                  <a:srgbClr val="FF0080"/>
                </a:solidFill>
                <a:latin typeface="Calibri"/>
                <a:ea typeface="맑은 고딕"/>
              </a:rPr>
              <a:t>밖에</a:t>
            </a:r>
            <a:r>
              <a:rPr lang="ko-KR" altLang="en-US" sz="3200" dirty="0" smtClean="0">
                <a:solidFill>
                  <a:srgbClr val="FF0080"/>
                </a:solidFill>
                <a:latin typeface="Calibri"/>
                <a:ea typeface="맑은 고딕"/>
              </a:rPr>
              <a:t> </a:t>
            </a:r>
            <a:r>
              <a:rPr lang="ko-KR" altLang="en-US" sz="3200" b="1" dirty="0" smtClean="0">
                <a:solidFill>
                  <a:srgbClr val="8000FF"/>
                </a:solidFill>
                <a:latin typeface="Calibri"/>
                <a:ea typeface="맑은 고딕"/>
              </a:rPr>
              <a:t>안</a:t>
            </a:r>
            <a:endParaRPr lang="en-US" sz="3200" dirty="0">
              <a:solidFill>
                <a:srgbClr val="8000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8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99151" y="1127125"/>
            <a:ext cx="4544849" cy="5730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7125"/>
            <a:ext cx="4599152" cy="5730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05043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1921535" y="4077617"/>
            <a:ext cx="5263335" cy="618327"/>
          </a:xfrm>
          <a:prstGeom prst="roundRect">
            <a:avLst/>
          </a:prstGeom>
          <a:solidFill>
            <a:schemeClr val="bg1"/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prstClr val="black"/>
                </a:solidFill>
              </a:rPr>
              <a:t>오늘 커피 많이 마셨어요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?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6344" y="3399896"/>
            <a:ext cx="1286593" cy="551481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600" b="1" dirty="0">
                <a:solidFill>
                  <a:srgbClr val="000000"/>
                </a:solidFill>
                <a:latin typeface="Calibri"/>
                <a:ea typeface="맑은 고딕"/>
              </a:rPr>
              <a:t>5</a:t>
            </a:r>
            <a:r>
              <a:rPr lang="ko-KR" altLang="en-US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잔</a:t>
            </a:r>
            <a:endParaRPr lang="en-US" sz="2600" b="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 descr="coff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996" y="1911350"/>
            <a:ext cx="1230355" cy="1343025"/>
          </a:xfrm>
          <a:prstGeom prst="rect">
            <a:avLst/>
          </a:prstGeom>
        </p:spPr>
      </p:pic>
      <p:pic>
        <p:nvPicPr>
          <p:cNvPr id="15" name="Picture 14" descr="coff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51" y="1911350"/>
            <a:ext cx="1230355" cy="1343025"/>
          </a:xfrm>
          <a:prstGeom prst="rect">
            <a:avLst/>
          </a:prstGeom>
        </p:spPr>
      </p:pic>
      <p:pic>
        <p:nvPicPr>
          <p:cNvPr id="16" name="Picture 15" descr="coff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44" y="1911350"/>
            <a:ext cx="1230355" cy="1343025"/>
          </a:xfrm>
          <a:prstGeom prst="rect">
            <a:avLst/>
          </a:prstGeom>
        </p:spPr>
      </p:pic>
      <p:pic>
        <p:nvPicPr>
          <p:cNvPr id="21" name="Picture 20" descr="coff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699" y="1911350"/>
            <a:ext cx="1230355" cy="1343025"/>
          </a:xfrm>
          <a:prstGeom prst="rect">
            <a:avLst/>
          </a:prstGeom>
        </p:spPr>
      </p:pic>
      <p:pic>
        <p:nvPicPr>
          <p:cNvPr id="22" name="Picture 21" descr="coff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92" y="1911350"/>
            <a:ext cx="1230355" cy="13430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7200" y="5264136"/>
            <a:ext cx="385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네</a:t>
            </a:r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,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5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잔</a:t>
            </a:r>
            <a:r>
              <a:rPr lang="ko-KR" altLang="en-US" sz="3200" b="1" dirty="0" smtClean="0">
                <a:solidFill>
                  <a:srgbClr val="3366FF"/>
                </a:solidFill>
                <a:latin typeface="Calibri"/>
                <a:ea typeface="맑은 고딕"/>
              </a:rPr>
              <a:t>이나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마셨어요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44849" y="5294914"/>
            <a:ext cx="4833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rgbClr val="000000"/>
                </a:solidFill>
                <a:latin typeface="Calibri"/>
                <a:ea typeface="맑은 고딕"/>
              </a:rPr>
              <a:t>아니요</a:t>
            </a:r>
            <a:r>
              <a:rPr lang="en-US" altLang="ko-KR" sz="3000" dirty="0" smtClean="0">
                <a:solidFill>
                  <a:srgbClr val="000000"/>
                </a:solidFill>
                <a:latin typeface="Calibri"/>
                <a:ea typeface="맑은 고딕"/>
              </a:rPr>
              <a:t>,</a:t>
            </a:r>
            <a:r>
              <a:rPr lang="ko-KR" altLang="en-US" sz="3000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en-US" altLang="ko-KR" sz="3000" dirty="0" smtClean="0">
                <a:solidFill>
                  <a:srgbClr val="000000"/>
                </a:solidFill>
                <a:latin typeface="Calibri"/>
                <a:ea typeface="맑은 고딕"/>
              </a:rPr>
              <a:t>5</a:t>
            </a:r>
            <a:r>
              <a:rPr lang="ko-KR" altLang="en-US" sz="3000" dirty="0" smtClean="0">
                <a:solidFill>
                  <a:srgbClr val="000000"/>
                </a:solidFill>
                <a:latin typeface="Calibri"/>
                <a:ea typeface="맑은 고딕"/>
              </a:rPr>
              <a:t>잔</a:t>
            </a:r>
            <a:r>
              <a:rPr lang="ko-KR" altLang="en-US" sz="3000" b="1" dirty="0" smtClean="0">
                <a:solidFill>
                  <a:srgbClr val="FF0080"/>
                </a:solidFill>
                <a:latin typeface="Calibri"/>
                <a:ea typeface="맑은 고딕"/>
              </a:rPr>
              <a:t>밖에</a:t>
            </a:r>
            <a:r>
              <a:rPr lang="ko-KR" altLang="en-US" sz="3000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000" b="1" dirty="0" smtClean="0">
                <a:solidFill>
                  <a:srgbClr val="8000FF"/>
                </a:solidFill>
                <a:latin typeface="Calibri"/>
                <a:ea typeface="맑은 고딕"/>
              </a:rPr>
              <a:t>안</a:t>
            </a:r>
            <a:r>
              <a:rPr lang="ko-KR" altLang="en-US" sz="3000" b="1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000" dirty="0" smtClean="0">
                <a:solidFill>
                  <a:srgbClr val="000000"/>
                </a:solidFill>
                <a:latin typeface="Calibri"/>
                <a:ea typeface="맑은 고딕"/>
              </a:rPr>
              <a:t>마셨어요</a:t>
            </a:r>
            <a:r>
              <a:rPr lang="en-US" altLang="ko-KR" sz="30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0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669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99151" y="1127125"/>
            <a:ext cx="4544849" cy="5730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7125"/>
            <a:ext cx="4599152" cy="5730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 descr="wallet.jpe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90" b="91257" l="5435" r="99275">
                        <a14:foregroundMark x1="81522" y1="66120" x2="81522" y2="66120"/>
                        <a14:foregroundMark x1="81522" y1="66120" x2="81522" y2="66120"/>
                        <a14:foregroundMark x1="99275" y1="77596" x2="99275" y2="77596"/>
                        <a14:foregroundMark x1="20652" y1="36612" x2="20652" y2="36612"/>
                        <a14:backgroundMark x1="73551" y1="69945" x2="73551" y2="69945"/>
                        <a14:backgroundMark x1="61594" y1="77049" x2="61594" y2="77049"/>
                        <a14:backgroundMark x1="56884" y1="77596" x2="56884" y2="77596"/>
                        <a14:backgroundMark x1="9420" y1="48087" x2="9420" y2="48087"/>
                        <a14:backgroundMark x1="10145" y1="44262" x2="10145" y2="44262"/>
                        <a14:backgroundMark x1="15580" y1="37705" x2="15580" y2="37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2" t="5449" r="5598" b="14712"/>
          <a:stretch/>
        </p:blipFill>
        <p:spPr>
          <a:xfrm>
            <a:off x="2472932" y="1587597"/>
            <a:ext cx="4160542" cy="249002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21535" y="4077617"/>
            <a:ext cx="5263335" cy="618327"/>
          </a:xfrm>
          <a:prstGeom prst="roundRect">
            <a:avLst/>
          </a:prstGeom>
          <a:solidFill>
            <a:schemeClr val="bg1"/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prstClr val="black"/>
                </a:solidFill>
                <a:latin typeface="Calibri"/>
                <a:ea typeface="맑은 고딕"/>
              </a:rPr>
              <a:t>돈이 얼마 있어요</a:t>
            </a:r>
            <a:r>
              <a:rPr lang="en-US" altLang="ko-KR" sz="2400" b="1" dirty="0" smtClean="0">
                <a:solidFill>
                  <a:prstClr val="black"/>
                </a:solidFill>
                <a:latin typeface="Calibri"/>
                <a:ea typeface="맑은 고딕"/>
              </a:rPr>
              <a:t>?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0287" y="2222635"/>
            <a:ext cx="1286593" cy="551481"/>
          </a:xfrm>
          <a:prstGeom prst="rect">
            <a:avLst/>
          </a:prstGeom>
          <a:solidFill>
            <a:schemeClr val="bg1"/>
          </a:solidFill>
          <a:ln w="6350" cmpd="sng"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dirty="0" smtClean="0">
                <a:solidFill>
                  <a:srgbClr val="000000"/>
                </a:solidFill>
                <a:latin typeface="Arial"/>
                <a:ea typeface="맑은 고딕"/>
                <a:cs typeface="Arial"/>
              </a:rPr>
              <a:t>$100</a:t>
            </a:r>
            <a:endParaRPr lang="en-US" sz="2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180" y="5264136"/>
            <a:ext cx="385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100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달러</a:t>
            </a:r>
            <a:r>
              <a:rPr lang="ko-KR" altLang="en-US" sz="3200" b="1" dirty="0" smtClean="0">
                <a:solidFill>
                  <a:srgbClr val="3366FF"/>
                </a:solidFill>
                <a:latin typeface="Calibri"/>
                <a:ea typeface="맑은 고딕"/>
              </a:rPr>
              <a:t>나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있어요</a:t>
            </a:r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7021" y="5264136"/>
            <a:ext cx="385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100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달러</a:t>
            </a:r>
            <a:r>
              <a:rPr lang="ko-KR" altLang="en-US" sz="3200" b="1" dirty="0" smtClean="0">
                <a:solidFill>
                  <a:srgbClr val="FF0080"/>
                </a:solidFill>
                <a:latin typeface="Calibri"/>
                <a:ea typeface="맑은 고딕"/>
              </a:rPr>
              <a:t>밖에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b="1" dirty="0" smtClean="0">
                <a:solidFill>
                  <a:srgbClr val="8000FF"/>
                </a:solidFill>
                <a:latin typeface="Calibri"/>
                <a:ea typeface="맑은 고딕"/>
              </a:rPr>
              <a:t>없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어요</a:t>
            </a:r>
            <a:r>
              <a:rPr lang="en-US" altLang="ko-KR" sz="3200" dirty="0" smtClean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46236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5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99151" y="1127125"/>
            <a:ext cx="4544849" cy="5730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27125"/>
            <a:ext cx="4599152" cy="57308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78059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Rounded Rectangle 16"/>
          <p:cNvSpPr/>
          <p:nvPr/>
        </p:nvSpPr>
        <p:spPr>
          <a:xfrm>
            <a:off x="1921535" y="4077617"/>
            <a:ext cx="5263335" cy="618327"/>
          </a:xfrm>
          <a:prstGeom prst="roundRect">
            <a:avLst/>
          </a:prstGeom>
          <a:solidFill>
            <a:schemeClr val="bg1"/>
          </a:solidFill>
          <a:ln w="6350" cmpd="sng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black"/>
                </a:solidFill>
              </a:rPr>
              <a:t>동생이 몇 명 있어요</a:t>
            </a:r>
            <a:r>
              <a:rPr lang="en-US" altLang="ko-KR" sz="2400" b="1" dirty="0">
                <a:solidFill>
                  <a:prstClr val="black"/>
                </a:solidFill>
              </a:rPr>
              <a:t>?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12" name="Picture 11" descr="siblin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8" b="14198"/>
          <a:stretch/>
        </p:blipFill>
        <p:spPr>
          <a:xfrm>
            <a:off x="2544552" y="1382285"/>
            <a:ext cx="4000593" cy="269533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58552" y="1382285"/>
            <a:ext cx="1286593" cy="551481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2600" b="1" dirty="0">
                <a:solidFill>
                  <a:srgbClr val="000000"/>
                </a:solidFill>
                <a:latin typeface="Calibri"/>
                <a:ea typeface="맑은 고딕"/>
              </a:rPr>
              <a:t>4</a:t>
            </a:r>
            <a:r>
              <a:rPr lang="ko-KR" altLang="en-US" sz="2600" b="1" dirty="0" smtClean="0">
                <a:solidFill>
                  <a:srgbClr val="000000"/>
                </a:solidFill>
                <a:latin typeface="Calibri"/>
                <a:ea typeface="맑은 고딕"/>
              </a:rPr>
              <a:t>명</a:t>
            </a:r>
            <a:endParaRPr lang="en-US" sz="2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180" y="5264136"/>
            <a:ext cx="38597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4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명</a:t>
            </a:r>
            <a:r>
              <a:rPr lang="ko-KR" altLang="en-US" sz="3200" b="1" dirty="0" smtClean="0">
                <a:solidFill>
                  <a:srgbClr val="3366FF"/>
                </a:solidFill>
                <a:latin typeface="Calibri"/>
                <a:ea typeface="맑은 고딕"/>
              </a:rPr>
              <a:t>이나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있어요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10058" y="5264136"/>
            <a:ext cx="43169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000000"/>
                </a:solidFill>
                <a:latin typeface="Calibri"/>
                <a:ea typeface="맑은 고딕"/>
              </a:rPr>
              <a:t>4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명</a:t>
            </a:r>
            <a:r>
              <a:rPr lang="ko-KR" altLang="en-US" sz="3200" b="1" dirty="0" smtClean="0">
                <a:solidFill>
                  <a:srgbClr val="FF0080"/>
                </a:solidFill>
                <a:latin typeface="Calibri"/>
                <a:ea typeface="맑은 고딕"/>
              </a:rPr>
              <a:t>밖에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 </a:t>
            </a:r>
            <a:r>
              <a:rPr lang="ko-KR" altLang="en-US" sz="3200" b="1" dirty="0" smtClean="0">
                <a:solidFill>
                  <a:srgbClr val="8000FF"/>
                </a:solidFill>
                <a:latin typeface="Calibri"/>
                <a:ea typeface="맑은 고딕"/>
              </a:rPr>
              <a:t>없</a:t>
            </a:r>
            <a:r>
              <a:rPr lang="ko-KR" altLang="en-US" sz="3200" dirty="0" smtClean="0">
                <a:solidFill>
                  <a:srgbClr val="000000"/>
                </a:solidFill>
                <a:latin typeface="Calibri"/>
                <a:ea typeface="맑은 고딕"/>
              </a:rPr>
              <a:t>어요</a:t>
            </a:r>
            <a:r>
              <a:rPr lang="en-US" altLang="ko-KR" sz="3200" dirty="0">
                <a:solidFill>
                  <a:srgbClr val="000000"/>
                </a:solidFill>
                <a:latin typeface="Calibri"/>
                <a:ea typeface="맑은 고딕"/>
              </a:rPr>
              <a:t>.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050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336124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</a:t>
                      </a:r>
                      <a:r>
                        <a:rPr lang="ko-KR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vs. N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밖에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0485" y="1038979"/>
            <a:ext cx="7103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Answer the Qs using the given information and (</a:t>
            </a:r>
            <a:r>
              <a:rPr lang="ko-KR" altLang="en-US" sz="2200" dirty="0" smtClean="0"/>
              <a:t>이</a:t>
            </a:r>
            <a:r>
              <a:rPr lang="en-US" altLang="ko-KR" sz="2200" dirty="0" smtClean="0"/>
              <a:t>)</a:t>
            </a:r>
            <a:r>
              <a:rPr lang="ko-KR" altLang="en-US" sz="2200" dirty="0" smtClean="0"/>
              <a:t>나</a:t>
            </a:r>
            <a:r>
              <a:rPr lang="en-US" altLang="ko-KR" sz="2200" dirty="0"/>
              <a:t> </a:t>
            </a:r>
            <a:r>
              <a:rPr lang="en-US" altLang="ko-KR" sz="2200" dirty="0" smtClean="0"/>
              <a:t>/ </a:t>
            </a:r>
            <a:r>
              <a:rPr lang="ko-KR" altLang="en-US" sz="2200" dirty="0" smtClean="0"/>
              <a:t>밖에</a:t>
            </a:r>
            <a:r>
              <a:rPr lang="en-US" altLang="ko-KR" sz="2200" dirty="0" smtClean="0"/>
              <a:t>.</a:t>
            </a:r>
            <a:endParaRPr lang="en-US" sz="2200" dirty="0"/>
          </a:p>
        </p:txBody>
      </p:sp>
      <p:sp>
        <p:nvSpPr>
          <p:cNvPr id="3" name="Rectangle 2"/>
          <p:cNvSpPr/>
          <p:nvPr/>
        </p:nvSpPr>
        <p:spPr>
          <a:xfrm>
            <a:off x="1043116" y="1569140"/>
            <a:ext cx="6660944" cy="4956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dirty="0" smtClean="0"/>
              <a:t>Q1. </a:t>
            </a:r>
            <a:r>
              <a:rPr lang="ko-KR" altLang="en-US" sz="2200" dirty="0" smtClean="0"/>
              <a:t>어제  </a:t>
            </a:r>
            <a:r>
              <a:rPr lang="ko-KR" altLang="en-US" sz="2200" dirty="0"/>
              <a:t>많이  잤어요</a:t>
            </a:r>
            <a:r>
              <a:rPr lang="en-US" altLang="ko-KR" sz="2200" dirty="0"/>
              <a:t>?  (3</a:t>
            </a:r>
            <a:r>
              <a:rPr lang="ko-KR" altLang="en-US" sz="2200" dirty="0"/>
              <a:t>시간</a:t>
            </a:r>
            <a:r>
              <a:rPr lang="en-US" altLang="ko-KR" sz="2200" dirty="0" smtClean="0"/>
              <a:t>) 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	</a:t>
            </a:r>
            <a:r>
              <a:rPr lang="en-US" altLang="ko-KR" sz="2200" dirty="0" smtClean="0">
                <a:sym typeface="Wingdings"/>
              </a:rPr>
              <a:t></a:t>
            </a:r>
            <a:r>
              <a:rPr lang="ko-KR" altLang="en-US" sz="2200" dirty="0" smtClean="0">
                <a:sym typeface="Wingdings"/>
              </a:rPr>
              <a:t> 세 시간</a:t>
            </a:r>
            <a:r>
              <a:rPr lang="ko-KR" altLang="en-US" sz="2200" dirty="0" smtClean="0">
                <a:solidFill>
                  <a:srgbClr val="FF0080"/>
                </a:solidFill>
                <a:sym typeface="Wingdings"/>
              </a:rPr>
              <a:t>밖에</a:t>
            </a:r>
            <a:r>
              <a:rPr lang="ko-KR" altLang="en-US" sz="2200" dirty="0" smtClean="0">
                <a:sym typeface="Wingdings"/>
              </a:rPr>
              <a:t> 못 잤어요</a:t>
            </a:r>
            <a:r>
              <a:rPr lang="en-US" altLang="ko-KR" sz="2200" dirty="0" smtClean="0">
                <a:sym typeface="Wingdings"/>
              </a:rPr>
              <a:t>.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Q2. </a:t>
            </a:r>
            <a:r>
              <a:rPr lang="ko-KR" altLang="en-US" sz="2200" dirty="0" smtClean="0"/>
              <a:t>이번  </a:t>
            </a:r>
            <a:r>
              <a:rPr lang="ko-KR" altLang="en-US" sz="2200" dirty="0"/>
              <a:t>학기에  수업  몇  개  들어요</a:t>
            </a:r>
            <a:r>
              <a:rPr lang="en-US" altLang="ko-KR" sz="2200" dirty="0"/>
              <a:t>?  (2</a:t>
            </a:r>
            <a:r>
              <a:rPr lang="ko-KR" altLang="en-US" sz="2200" dirty="0"/>
              <a:t>개</a:t>
            </a:r>
            <a:r>
              <a:rPr lang="en-US" altLang="ko-KR" sz="2200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	</a:t>
            </a:r>
            <a:r>
              <a:rPr lang="en-US" altLang="ko-KR" sz="2200" dirty="0" smtClean="0">
                <a:sym typeface="Wingdings"/>
              </a:rPr>
              <a:t></a:t>
            </a:r>
            <a:r>
              <a:rPr lang="ko-KR" altLang="en-US" sz="2200" dirty="0" smtClean="0">
                <a:sym typeface="Wingdings"/>
              </a:rPr>
              <a:t> 두 개</a:t>
            </a:r>
            <a:r>
              <a:rPr lang="ko-KR" altLang="en-US" sz="2200" dirty="0" smtClean="0">
                <a:solidFill>
                  <a:srgbClr val="FF0080"/>
                </a:solidFill>
                <a:sym typeface="Wingdings"/>
              </a:rPr>
              <a:t>밖에</a:t>
            </a:r>
            <a:r>
              <a:rPr lang="ko-KR" altLang="en-US" sz="2200" dirty="0" smtClean="0">
                <a:sym typeface="Wingdings"/>
              </a:rPr>
              <a:t> 안 들어요</a:t>
            </a:r>
            <a:r>
              <a:rPr lang="en-US" altLang="ko-KR" sz="2200" dirty="0" smtClean="0">
                <a:sym typeface="Wingdings"/>
              </a:rPr>
              <a:t>.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Q3. </a:t>
            </a:r>
            <a:r>
              <a:rPr lang="ko-KR" altLang="en-US" sz="2200" dirty="0" smtClean="0"/>
              <a:t>시험에서 </a:t>
            </a:r>
            <a:r>
              <a:rPr lang="ko-KR" altLang="en-US" sz="2200" dirty="0"/>
              <a:t>몇 점 </a:t>
            </a:r>
            <a:r>
              <a:rPr lang="en-US" altLang="ko-KR" sz="2200" dirty="0"/>
              <a:t>(what score) </a:t>
            </a:r>
            <a:r>
              <a:rPr lang="ko-KR" altLang="en-US" sz="2200" dirty="0"/>
              <a:t>받았어요</a:t>
            </a:r>
            <a:r>
              <a:rPr lang="en-US" altLang="ko-KR" sz="2200" dirty="0"/>
              <a:t>? (99</a:t>
            </a:r>
            <a:r>
              <a:rPr lang="ko-KR" altLang="en-US" sz="2200" dirty="0"/>
              <a:t>점</a:t>
            </a:r>
            <a:r>
              <a:rPr lang="en-US" altLang="ko-KR" sz="2200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	</a:t>
            </a:r>
            <a:r>
              <a:rPr lang="en-US" altLang="ko-KR" sz="2200" dirty="0" smtClean="0">
                <a:sym typeface="Wingdings"/>
              </a:rPr>
              <a:t></a:t>
            </a:r>
            <a:r>
              <a:rPr lang="ko-KR" altLang="en-US" sz="2200" dirty="0" smtClean="0">
                <a:sym typeface="Wingdings"/>
              </a:rPr>
              <a:t> </a:t>
            </a:r>
            <a:r>
              <a:rPr lang="en-US" altLang="ko-KR" sz="2200" dirty="0" smtClean="0">
                <a:sym typeface="Wingdings"/>
              </a:rPr>
              <a:t>99</a:t>
            </a:r>
            <a:r>
              <a:rPr lang="ko-KR" altLang="en-US" sz="2200" dirty="0" smtClean="0">
                <a:sym typeface="Wingdings"/>
              </a:rPr>
              <a:t>점</a:t>
            </a:r>
            <a:r>
              <a:rPr lang="ko-KR" altLang="en-US" sz="2200" dirty="0" smtClean="0">
                <a:solidFill>
                  <a:srgbClr val="3366FF"/>
                </a:solidFill>
                <a:sym typeface="Wingdings"/>
              </a:rPr>
              <a:t>이나</a:t>
            </a:r>
            <a:r>
              <a:rPr lang="ko-KR" altLang="en-US" sz="2200" dirty="0" smtClean="0">
                <a:sym typeface="Wingdings"/>
              </a:rPr>
              <a:t> 받았어요</a:t>
            </a:r>
            <a:r>
              <a:rPr lang="en-US" altLang="ko-KR" sz="2200" dirty="0" smtClean="0">
                <a:sym typeface="Wingdings"/>
              </a:rPr>
              <a:t>.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Q4. </a:t>
            </a:r>
            <a:r>
              <a:rPr lang="ko-KR" altLang="en-US" sz="2200" dirty="0" smtClean="0"/>
              <a:t>동생  </a:t>
            </a:r>
            <a:r>
              <a:rPr lang="ko-KR" altLang="en-US" sz="2200" dirty="0"/>
              <a:t>있으세요</a:t>
            </a:r>
            <a:r>
              <a:rPr lang="en-US" altLang="ko-KR" sz="2200" dirty="0"/>
              <a:t>?  </a:t>
            </a:r>
            <a:r>
              <a:rPr lang="en-US" altLang="ko-KR" sz="2200" dirty="0" smtClean="0"/>
              <a:t>(5</a:t>
            </a:r>
            <a:r>
              <a:rPr lang="ko-KR" altLang="en-US" sz="2200" dirty="0" smtClean="0"/>
              <a:t>명</a:t>
            </a:r>
            <a:r>
              <a:rPr lang="en-US" altLang="ko-KR" sz="2200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	</a:t>
            </a:r>
            <a:r>
              <a:rPr lang="en-US" altLang="ko-KR" sz="2200" dirty="0" smtClean="0">
                <a:sym typeface="Wingdings"/>
              </a:rPr>
              <a:t></a:t>
            </a:r>
            <a:r>
              <a:rPr lang="ko-KR" altLang="en-US" sz="2200" dirty="0" smtClean="0">
                <a:sym typeface="Wingdings"/>
              </a:rPr>
              <a:t> </a:t>
            </a:r>
            <a:r>
              <a:rPr lang="en-US" altLang="ko-KR" sz="2200" dirty="0" smtClean="0">
                <a:sym typeface="Wingdings"/>
              </a:rPr>
              <a:t>5</a:t>
            </a:r>
            <a:r>
              <a:rPr lang="ko-KR" altLang="en-US" sz="2200" dirty="0" smtClean="0">
                <a:sym typeface="Wingdings"/>
              </a:rPr>
              <a:t>명</a:t>
            </a:r>
            <a:r>
              <a:rPr lang="ko-KR" altLang="en-US" sz="2200" dirty="0" smtClean="0">
                <a:solidFill>
                  <a:srgbClr val="3366FF"/>
                </a:solidFill>
                <a:sym typeface="Wingdings"/>
              </a:rPr>
              <a:t>이나</a:t>
            </a:r>
            <a:r>
              <a:rPr lang="ko-KR" altLang="en-US" sz="2200" dirty="0" smtClean="0">
                <a:sym typeface="Wingdings"/>
              </a:rPr>
              <a:t> 있어요</a:t>
            </a:r>
            <a:r>
              <a:rPr lang="en-US" altLang="ko-KR" sz="2200" dirty="0" smtClean="0">
                <a:sym typeface="Wingdings"/>
              </a:rPr>
              <a:t>.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Q</a:t>
            </a:r>
            <a:r>
              <a:rPr lang="ko-KR" altLang="ko-KR" sz="2200" dirty="0"/>
              <a:t>5</a:t>
            </a:r>
            <a:r>
              <a:rPr lang="en-US" altLang="ko-KR" sz="2200" dirty="0" smtClean="0"/>
              <a:t>. $</a:t>
            </a:r>
            <a:r>
              <a:rPr lang="en-US" altLang="ko-KR" sz="2200" dirty="0"/>
              <a:t>100  </a:t>
            </a:r>
            <a:r>
              <a:rPr lang="ko-KR" altLang="en-US" sz="2200" dirty="0"/>
              <a:t>있으세요</a:t>
            </a:r>
            <a:r>
              <a:rPr lang="en-US" altLang="ko-KR" sz="2200" dirty="0"/>
              <a:t>?  (35</a:t>
            </a:r>
            <a:r>
              <a:rPr lang="ko-KR" altLang="en-US" sz="2200" dirty="0"/>
              <a:t>불</a:t>
            </a:r>
            <a:r>
              <a:rPr lang="en-US" altLang="ko-KR" sz="2200" dirty="0"/>
              <a:t>) 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	</a:t>
            </a:r>
            <a:r>
              <a:rPr lang="en-US" altLang="ko-KR" sz="2200" dirty="0" smtClean="0">
                <a:sym typeface="Wingdings"/>
              </a:rPr>
              <a:t></a:t>
            </a:r>
            <a:r>
              <a:rPr lang="ko-KR" altLang="en-US" sz="2200" dirty="0" smtClean="0">
                <a:sym typeface="Wingdings"/>
              </a:rPr>
              <a:t> </a:t>
            </a:r>
            <a:r>
              <a:rPr lang="en-US" altLang="ko-KR" sz="2200" dirty="0" smtClean="0">
                <a:sym typeface="Wingdings"/>
              </a:rPr>
              <a:t>35</a:t>
            </a:r>
            <a:r>
              <a:rPr lang="ko-KR" altLang="en-US" sz="2200" dirty="0" smtClean="0">
                <a:sym typeface="Wingdings"/>
              </a:rPr>
              <a:t>불</a:t>
            </a:r>
            <a:r>
              <a:rPr lang="ko-KR" altLang="en-US" sz="2200" dirty="0" smtClean="0">
                <a:solidFill>
                  <a:srgbClr val="FF0080"/>
                </a:solidFill>
                <a:sym typeface="Wingdings"/>
              </a:rPr>
              <a:t>밖에</a:t>
            </a:r>
            <a:r>
              <a:rPr lang="ko-KR" altLang="en-US" sz="2200" dirty="0" smtClean="0">
                <a:sym typeface="Wingdings"/>
              </a:rPr>
              <a:t> 없어요</a:t>
            </a:r>
            <a:r>
              <a:rPr lang="en-US" altLang="ko-KR" sz="2200" dirty="0" smtClean="0">
                <a:sym typeface="Wingdings"/>
              </a:rPr>
              <a:t>.</a:t>
            </a:r>
            <a:endParaRPr lang="en-US" altLang="ko-KR" sz="2200" dirty="0"/>
          </a:p>
          <a:p>
            <a:pPr>
              <a:lnSpc>
                <a:spcPct val="120000"/>
              </a:lnSpc>
            </a:pPr>
            <a:r>
              <a:rPr lang="en-US" altLang="ko-KR" sz="2200" dirty="0" smtClean="0"/>
              <a:t>Q</a:t>
            </a:r>
            <a:r>
              <a:rPr lang="ko-KR" altLang="ko-KR" sz="2200" dirty="0"/>
              <a:t>6</a:t>
            </a:r>
            <a:r>
              <a:rPr lang="en-US" altLang="ko-KR" sz="2200" dirty="0" smtClean="0"/>
              <a:t>. </a:t>
            </a:r>
            <a:r>
              <a:rPr lang="ko-KR" altLang="en-US" sz="2200" dirty="0" smtClean="0"/>
              <a:t>하루에  </a:t>
            </a:r>
            <a:r>
              <a:rPr lang="ko-KR" altLang="en-US" sz="2200" dirty="0"/>
              <a:t>몇  시간  공부해요</a:t>
            </a:r>
            <a:r>
              <a:rPr lang="en-US" altLang="ko-KR" sz="2200" dirty="0"/>
              <a:t>?  (8</a:t>
            </a:r>
            <a:r>
              <a:rPr lang="ko-KR" altLang="en-US" sz="2200" dirty="0"/>
              <a:t>시간</a:t>
            </a:r>
            <a:r>
              <a:rPr lang="en-US" altLang="ko-KR" sz="2200" dirty="0"/>
              <a:t>)  </a:t>
            </a:r>
            <a:endParaRPr lang="en-US" altLang="ko-KR" sz="2200" dirty="0" smtClean="0"/>
          </a:p>
          <a:p>
            <a:pPr>
              <a:lnSpc>
                <a:spcPct val="120000"/>
              </a:lnSpc>
            </a:pPr>
            <a:r>
              <a:rPr lang="en-US" altLang="ko-KR" sz="2200" dirty="0"/>
              <a:t>	</a:t>
            </a:r>
            <a:r>
              <a:rPr lang="en-US" altLang="ko-KR" sz="2200" dirty="0" smtClean="0">
                <a:sym typeface="Wingdings"/>
              </a:rPr>
              <a:t></a:t>
            </a:r>
            <a:r>
              <a:rPr lang="ko-KR" altLang="en-US" sz="2200" dirty="0" smtClean="0">
                <a:sym typeface="Wingdings"/>
              </a:rPr>
              <a:t> </a:t>
            </a:r>
            <a:r>
              <a:rPr lang="en-US" altLang="ko-KR" sz="2200" dirty="0" smtClean="0">
                <a:sym typeface="Wingdings"/>
              </a:rPr>
              <a:t>8</a:t>
            </a:r>
            <a:r>
              <a:rPr lang="ko-KR" altLang="en-US" sz="2200" dirty="0" smtClean="0">
                <a:sym typeface="Wingdings"/>
              </a:rPr>
              <a:t>시간</a:t>
            </a:r>
            <a:r>
              <a:rPr lang="ko-KR" altLang="en-US" sz="2200" dirty="0" smtClean="0">
                <a:solidFill>
                  <a:srgbClr val="3366FF"/>
                </a:solidFill>
                <a:sym typeface="Wingdings"/>
              </a:rPr>
              <a:t>이나</a:t>
            </a:r>
            <a:r>
              <a:rPr lang="ko-KR" altLang="en-US" sz="2200" dirty="0" smtClean="0">
                <a:sym typeface="Wingdings"/>
              </a:rPr>
              <a:t> 공부해요</a:t>
            </a:r>
            <a:r>
              <a:rPr lang="en-US" altLang="ko-KR" sz="2200" dirty="0" smtClean="0">
                <a:sym typeface="Wingdings"/>
              </a:rPr>
              <a:t>.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6877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4608354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5075" y="1383399"/>
            <a:ext cx="72348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‘~(</a:t>
            </a:r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이</a:t>
            </a:r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)</a:t>
            </a:r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나</a:t>
            </a:r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’</a:t>
            </a:r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 또는 </a:t>
            </a:r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‘</a:t>
            </a:r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밖에</a:t>
            </a:r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’</a:t>
            </a:r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를 사용하여 질문에 대답하세요</a:t>
            </a:r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.</a:t>
            </a:r>
            <a:endParaRPr lang="en-US" sz="1900" dirty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4645" y="566517"/>
            <a:ext cx="44422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묻고 대답하기</a:t>
            </a:r>
            <a:r>
              <a:rPr lang="en-US" altLang="ko-KR" sz="3200" b="1" dirty="0"/>
              <a:t> </a:t>
            </a:r>
            <a:r>
              <a:rPr lang="en-US" altLang="ko-KR" sz="2400" dirty="0" smtClean="0">
                <a:latin typeface="Arial"/>
                <a:cs typeface="Arial"/>
              </a:rPr>
              <a:t>Ask &amp; Answer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5075" y="1802322"/>
            <a:ext cx="67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(Ask and answer the following questions using ~(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나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밖에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 descr="sleeping2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431852"/>
            <a:ext cx="1942229" cy="1405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09926" y="2648454"/>
            <a:ext cx="4047920" cy="2913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200" dirty="0" smtClean="0"/>
              <a:t>Q. </a:t>
            </a:r>
            <a:r>
              <a:rPr lang="ko-KR" altLang="en-US" sz="2200" dirty="0" smtClean="0"/>
              <a:t>지금 돈이 얼마 있어요</a:t>
            </a:r>
            <a:r>
              <a:rPr lang="en-US" altLang="ko-KR" sz="2200" dirty="0" smtClean="0"/>
              <a:t>?</a:t>
            </a:r>
          </a:p>
          <a:p>
            <a:pPr>
              <a:lnSpc>
                <a:spcPct val="140000"/>
              </a:lnSpc>
            </a:pPr>
            <a:r>
              <a:rPr lang="en-US" sz="2200" dirty="0"/>
              <a:t>Q. </a:t>
            </a:r>
            <a:r>
              <a:rPr lang="ko-KR" altLang="en-US" sz="2200" dirty="0"/>
              <a:t>집에서 학교까지 얼마나 걸려요</a:t>
            </a:r>
            <a:r>
              <a:rPr lang="en-US" altLang="ko-KR" sz="2200" dirty="0"/>
              <a:t>?</a:t>
            </a:r>
            <a:endParaRPr lang="en-US" sz="2200" dirty="0"/>
          </a:p>
          <a:p>
            <a:pPr>
              <a:lnSpc>
                <a:spcPct val="140000"/>
              </a:lnSpc>
            </a:pPr>
            <a:r>
              <a:rPr lang="en-US" sz="2200" dirty="0" smtClean="0"/>
              <a:t>Q. </a:t>
            </a:r>
            <a:r>
              <a:rPr lang="ko-KR" altLang="en-US" sz="2200" dirty="0" smtClean="0"/>
              <a:t>어제 몇 시간 동안 공부했어요</a:t>
            </a:r>
            <a:r>
              <a:rPr lang="en-US" altLang="ko-KR" sz="2200" dirty="0" smtClean="0"/>
              <a:t>?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Q. </a:t>
            </a:r>
            <a:r>
              <a:rPr lang="ko-KR" altLang="en-US" sz="2200" dirty="0" smtClean="0"/>
              <a:t>한국어 수업에 학생이 많아요</a:t>
            </a:r>
            <a:r>
              <a:rPr lang="en-US" altLang="ko-KR" sz="2200" dirty="0" smtClean="0"/>
              <a:t>?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Q. </a:t>
            </a:r>
            <a:r>
              <a:rPr lang="ko-KR" altLang="en-US" sz="2200" dirty="0" smtClean="0"/>
              <a:t>하루에 커피를 몇 잔 마셔요</a:t>
            </a:r>
            <a:r>
              <a:rPr lang="en-US" altLang="ko-KR" sz="2200" dirty="0" smtClean="0"/>
              <a:t>?</a:t>
            </a:r>
          </a:p>
          <a:p>
            <a:pPr>
              <a:lnSpc>
                <a:spcPct val="140000"/>
              </a:lnSpc>
            </a:pPr>
            <a:r>
              <a:rPr lang="en-US" sz="2200" dirty="0" smtClean="0"/>
              <a:t>Q.</a:t>
            </a:r>
            <a:r>
              <a:rPr lang="ko-KR" altLang="en-US" sz="2200" dirty="0" smtClean="0"/>
              <a:t> 가방 안에 펜이 몇 개 있어요</a:t>
            </a:r>
            <a:r>
              <a:rPr lang="en-US" altLang="ko-KR" sz="2200" dirty="0" smtClean="0"/>
              <a:t>?</a:t>
            </a:r>
            <a:endParaRPr lang="en-US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646492" y="3960957"/>
            <a:ext cx="3454792" cy="1299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 smtClean="0"/>
              <a:t>Q.	</a:t>
            </a:r>
            <a:r>
              <a:rPr lang="ko-KR" altLang="en-US" sz="2200" dirty="0" smtClean="0"/>
              <a:t>어젯밤에 몇 시간 잤어요</a:t>
            </a:r>
            <a:r>
              <a:rPr lang="en-US" altLang="ko-KR" sz="2200" dirty="0" smtClean="0"/>
              <a:t>?</a:t>
            </a:r>
          </a:p>
          <a:p>
            <a:pPr marL="457200" indent="-457200">
              <a:lnSpc>
                <a:spcPct val="120000"/>
              </a:lnSpc>
              <a:buAutoNum type="alphaUcPeriod"/>
            </a:pPr>
            <a:r>
              <a:rPr lang="ko-KR" altLang="en-US" sz="2200" dirty="0" smtClean="0"/>
              <a:t>9시간</a:t>
            </a:r>
            <a:r>
              <a:rPr lang="ko-KR" altLang="en-US" sz="2200" b="1" dirty="0" smtClean="0">
                <a:solidFill>
                  <a:srgbClr val="3366FF"/>
                </a:solidFill>
              </a:rPr>
              <a:t>이나</a:t>
            </a:r>
            <a:r>
              <a:rPr lang="ko-KR" altLang="en-US" sz="2200" dirty="0" smtClean="0"/>
              <a:t> 잤어요</a:t>
            </a:r>
            <a:r>
              <a:rPr lang="en-US" altLang="ko-KR" sz="22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	</a:t>
            </a:r>
            <a:r>
              <a:rPr lang="en-US" altLang="ko-KR" sz="2200" dirty="0" smtClean="0"/>
              <a:t>5</a:t>
            </a:r>
            <a:r>
              <a:rPr lang="ko-KR" altLang="en-US" sz="2200" dirty="0" smtClean="0"/>
              <a:t>시간</a:t>
            </a:r>
            <a:r>
              <a:rPr lang="ko-KR" altLang="en-US" sz="2200" b="1" dirty="0" smtClean="0">
                <a:solidFill>
                  <a:srgbClr val="FF0080"/>
                </a:solidFill>
              </a:rPr>
              <a:t>밖에</a:t>
            </a:r>
            <a:r>
              <a:rPr lang="ko-KR" altLang="en-US" sz="2200" dirty="0" smtClean="0"/>
              <a:t> </a:t>
            </a:r>
            <a:r>
              <a:rPr lang="ko-KR" altLang="en-US" sz="2200" dirty="0" smtClean="0">
                <a:solidFill>
                  <a:srgbClr val="8000FF"/>
                </a:solidFill>
              </a:rPr>
              <a:t>못</a:t>
            </a:r>
            <a:r>
              <a:rPr lang="ko-KR" altLang="en-US" sz="2200" dirty="0" smtClean="0"/>
              <a:t> 잤어요</a:t>
            </a:r>
            <a:r>
              <a:rPr lang="en-US" altLang="ko-KR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2275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46470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38787" y="1160618"/>
            <a:ext cx="8156201" cy="1560411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altLang="ko-KR" sz="2300" b="1" dirty="0" smtClean="0">
                <a:solidFill>
                  <a:srgbClr val="000000"/>
                </a:solidFill>
                <a:effectLst/>
              </a:rPr>
              <a:t>Suggestion	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			“Shall we...?” 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altLang="ko-KR" sz="2300" b="1" dirty="0" smtClean="0">
                <a:solidFill>
                  <a:srgbClr val="000000"/>
                </a:solidFill>
              </a:rPr>
              <a:t>Asking opinion	</a:t>
            </a:r>
            <a:r>
              <a:rPr lang="en-US" altLang="ko-KR" sz="2300" dirty="0" smtClean="0">
                <a:solidFill>
                  <a:srgbClr val="000000"/>
                </a:solidFill>
              </a:rPr>
              <a:t>		“Do you think that...?”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altLang="ko-KR" sz="2300" b="1" dirty="0" smtClean="0">
                <a:solidFill>
                  <a:srgbClr val="000000"/>
                </a:solidFill>
              </a:rPr>
              <a:t>Choice alternatives</a:t>
            </a:r>
            <a:r>
              <a:rPr lang="en-US" altLang="ko-KR" sz="2300" dirty="0" smtClean="0">
                <a:solidFill>
                  <a:srgbClr val="000000"/>
                </a:solidFill>
              </a:rPr>
              <a:t>		“A or B?”</a:t>
            </a: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 descr="비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49" y="3319512"/>
            <a:ext cx="1232857" cy="1222583"/>
          </a:xfrm>
          <a:prstGeom prst="rect">
            <a:avLst/>
          </a:prstGeom>
        </p:spPr>
      </p:pic>
      <p:pic>
        <p:nvPicPr>
          <p:cNvPr id="8" name="Picture 7" descr="hamburg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70" y="3319512"/>
            <a:ext cx="1295480" cy="1150818"/>
          </a:xfrm>
          <a:prstGeom prst="rect">
            <a:avLst/>
          </a:prstGeom>
        </p:spPr>
      </p:pic>
      <p:pic>
        <p:nvPicPr>
          <p:cNvPr id="9" name="Picture 8" descr="pizz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30" y="3319512"/>
            <a:ext cx="1584396" cy="1103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15550" y="3712523"/>
            <a:ext cx="5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OR</a:t>
            </a:r>
            <a:endParaRPr lang="en-US" sz="2400" b="1" dirty="0"/>
          </a:p>
        </p:txBody>
      </p:sp>
      <p:pic>
        <p:nvPicPr>
          <p:cNvPr id="13" name="Picture 12" descr="beach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67" y="3319512"/>
            <a:ext cx="1573338" cy="13283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47835" y="4653532"/>
            <a:ext cx="2972050" cy="1632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600" dirty="0" smtClean="0"/>
              <a:t>햄버거를 </a:t>
            </a:r>
            <a:r>
              <a:rPr lang="ko-KR" altLang="en-US" sz="2600" dirty="0" smtClean="0">
                <a:solidFill>
                  <a:srgbClr val="3366FF"/>
                </a:solidFill>
              </a:rPr>
              <a:t>먹을까요</a:t>
            </a:r>
            <a:r>
              <a:rPr lang="en-US" altLang="ko-KR" sz="2600" dirty="0" smtClean="0"/>
              <a:t>?</a:t>
            </a:r>
            <a:r>
              <a:rPr lang="ko-KR" altLang="en-US" sz="2600" dirty="0" smtClean="0"/>
              <a:t> </a:t>
            </a:r>
            <a:endParaRPr lang="en-US" altLang="ko-KR" sz="2600" dirty="0" smtClean="0"/>
          </a:p>
          <a:p>
            <a:pPr algn="ctr">
              <a:lnSpc>
                <a:spcPct val="130000"/>
              </a:lnSpc>
            </a:pPr>
            <a:r>
              <a:rPr lang="ko-KR" altLang="en-US" sz="2600" dirty="0" smtClean="0"/>
              <a:t>피자를 </a:t>
            </a:r>
            <a:r>
              <a:rPr lang="ko-KR" altLang="en-US" sz="2600" dirty="0" smtClean="0">
                <a:solidFill>
                  <a:srgbClr val="3366FF"/>
                </a:solidFill>
              </a:rPr>
              <a:t>먹을까요</a:t>
            </a:r>
            <a:r>
              <a:rPr lang="en-US" altLang="ko-KR" sz="2600" dirty="0" smtClean="0">
                <a:solidFill>
                  <a:srgbClr val="000000"/>
                </a:solidFill>
              </a:rPr>
              <a:t>?</a:t>
            </a:r>
          </a:p>
          <a:p>
            <a:pPr algn="ctr">
              <a:lnSpc>
                <a:spcPct val="130000"/>
              </a:lnSpc>
            </a:pPr>
            <a:r>
              <a:rPr lang="en-US" sz="2600" dirty="0" smtClean="0">
                <a:solidFill>
                  <a:srgbClr val="000000"/>
                </a:solidFill>
              </a:rPr>
              <a:t>(Choice alternatives)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646" y="4871471"/>
            <a:ext cx="2450689" cy="1112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ko-KR" altLang="en-US" sz="2600" dirty="0">
                <a:solidFill>
                  <a:prstClr val="black"/>
                </a:solidFill>
              </a:rPr>
              <a:t>바닷가에 </a:t>
            </a:r>
            <a:r>
              <a:rPr lang="ko-KR" altLang="en-US" sz="2600" dirty="0">
                <a:solidFill>
                  <a:srgbClr val="3366FF"/>
                </a:solidFill>
              </a:rPr>
              <a:t>갈까요</a:t>
            </a:r>
            <a:r>
              <a:rPr lang="en-US" altLang="ko-KR" sz="2600" dirty="0" smtClean="0">
                <a:solidFill>
                  <a:prstClr val="black"/>
                </a:solidFill>
              </a:rPr>
              <a:t>?</a:t>
            </a:r>
          </a:p>
          <a:p>
            <a:pPr lvl="0" algn="ctr">
              <a:lnSpc>
                <a:spcPct val="130000"/>
              </a:lnSpc>
            </a:pPr>
            <a:r>
              <a:rPr lang="ko-KR" altLang="ko-KR" sz="2600" dirty="0" smtClean="0">
                <a:solidFill>
                  <a:prstClr val="black"/>
                </a:solidFill>
              </a:rPr>
              <a:t>(</a:t>
            </a:r>
            <a:r>
              <a:rPr lang="en-US" altLang="ko-KR" sz="2600" dirty="0" smtClean="0">
                <a:solidFill>
                  <a:prstClr val="black"/>
                </a:solidFill>
              </a:rPr>
              <a:t>Suggestion)</a:t>
            </a:r>
            <a:endParaRPr lang="en-US" altLang="ko-KR" sz="2600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91865" y="4898458"/>
            <a:ext cx="2543325" cy="11126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ko-KR" altLang="en-US" sz="2600" dirty="0">
                <a:solidFill>
                  <a:prstClr val="black"/>
                </a:solidFill>
              </a:rPr>
              <a:t>내일 비가 </a:t>
            </a:r>
            <a:r>
              <a:rPr lang="ko-KR" altLang="en-US" sz="2600" dirty="0">
                <a:solidFill>
                  <a:srgbClr val="3366FF"/>
                </a:solidFill>
              </a:rPr>
              <a:t>올까요</a:t>
            </a:r>
            <a:r>
              <a:rPr lang="en-US" altLang="ko-KR" sz="2600" dirty="0" smtClean="0">
                <a:solidFill>
                  <a:srgbClr val="000000"/>
                </a:solidFill>
              </a:rPr>
              <a:t>?</a:t>
            </a:r>
          </a:p>
          <a:p>
            <a:pPr lvl="0" algn="ctr">
              <a:lnSpc>
                <a:spcPct val="130000"/>
              </a:lnSpc>
            </a:pPr>
            <a:r>
              <a:rPr lang="en-US" altLang="ko-KR" sz="2600" dirty="0" smtClean="0">
                <a:solidFill>
                  <a:srgbClr val="000000"/>
                </a:solidFill>
              </a:rPr>
              <a:t>(Asking opinion)</a:t>
            </a:r>
            <a:endParaRPr lang="en-US" altLang="ko-KR" sz="2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6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666649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38787" y="1160618"/>
            <a:ext cx="8156201" cy="1560411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altLang="ko-KR" sz="2300" b="1" dirty="0" smtClean="0">
                <a:solidFill>
                  <a:srgbClr val="000000"/>
                </a:solidFill>
                <a:effectLst/>
              </a:rPr>
              <a:t>Suggestion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				“Shall we...?” </a:t>
            </a:r>
          </a:p>
          <a:p>
            <a:pPr>
              <a:lnSpc>
                <a:spcPct val="120000"/>
              </a:lnSpc>
            </a:pPr>
            <a:r>
              <a:rPr lang="en-US" altLang="ko-KR" sz="2300" dirty="0">
                <a:solidFill>
                  <a:srgbClr val="000000"/>
                </a:solidFill>
              </a:rPr>
              <a:t>	</a:t>
            </a:r>
            <a:r>
              <a:rPr lang="en-US" altLang="ko-KR" sz="2300" dirty="0" smtClean="0">
                <a:solidFill>
                  <a:srgbClr val="000000"/>
                </a:solidFill>
                <a:sym typeface="Wingdings"/>
              </a:rPr>
              <a:t> When the speaker is part of the subject</a:t>
            </a:r>
          </a:p>
          <a:p>
            <a:pPr>
              <a:lnSpc>
                <a:spcPct val="120000"/>
              </a:lnSpc>
            </a:pPr>
            <a:r>
              <a:rPr lang="en-US" altLang="ko-KR" sz="2300" dirty="0">
                <a:solidFill>
                  <a:srgbClr val="000000"/>
                </a:solidFill>
                <a:effectLst/>
                <a:sym typeface="Wingdings"/>
              </a:rPr>
              <a:t>	</a:t>
            </a:r>
            <a:r>
              <a:rPr lang="en-US" altLang="ko-KR" sz="2300" dirty="0" smtClean="0">
                <a:solidFill>
                  <a:srgbClr val="000000"/>
                </a:solidFill>
                <a:effectLst/>
                <a:sym typeface="Wingdings"/>
              </a:rPr>
              <a:t> Strictly a question</a:t>
            </a: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12" name="Picture 11" descr="메뉴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47" y="3161898"/>
            <a:ext cx="3403600" cy="2387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56768" y="5697481"/>
            <a:ext cx="2003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뭐 </a:t>
            </a:r>
            <a:r>
              <a:rPr lang="ko-KR" altLang="en-US" sz="2800" dirty="0" smtClean="0">
                <a:solidFill>
                  <a:srgbClr val="3366FF"/>
                </a:solidFill>
              </a:rPr>
              <a:t>먹을까요</a:t>
            </a:r>
            <a:r>
              <a:rPr lang="en-US" altLang="ko-KR" sz="2800" dirty="0" smtClean="0">
                <a:solidFill>
                  <a:srgbClr val="3366FF"/>
                </a:solidFill>
              </a:rPr>
              <a:t>?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1459" y="5697481"/>
            <a:ext cx="272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영화 보러 </a:t>
            </a:r>
            <a:r>
              <a:rPr lang="ko-KR" altLang="en-US" sz="2800" dirty="0" smtClean="0">
                <a:solidFill>
                  <a:srgbClr val="3366FF"/>
                </a:solidFill>
              </a:rPr>
              <a:t>갈까요</a:t>
            </a:r>
            <a:r>
              <a:rPr lang="en-US" altLang="ko-KR" sz="2800" dirty="0" smtClean="0">
                <a:solidFill>
                  <a:srgbClr val="3366FF"/>
                </a:solidFill>
              </a:rPr>
              <a:t>?</a:t>
            </a:r>
            <a:endParaRPr lang="en-US" sz="2800" dirty="0">
              <a:solidFill>
                <a:srgbClr val="3366FF"/>
              </a:solidFill>
            </a:endParaRPr>
          </a:p>
        </p:txBody>
      </p:sp>
      <p:pic>
        <p:nvPicPr>
          <p:cNvPr id="2" name="Picture 1" descr="movi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820" y="2907898"/>
            <a:ext cx="3073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8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064616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8787" y="1160618"/>
            <a:ext cx="8156201" cy="104792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300" b="1" dirty="0" smtClean="0">
                <a:solidFill>
                  <a:srgbClr val="FF0080"/>
                </a:solidFill>
                <a:effectLst/>
              </a:rPr>
              <a:t>~</a:t>
            </a:r>
            <a:r>
              <a:rPr lang="ko-KR" altLang="en-US" sz="2300" b="1" dirty="0" smtClean="0">
                <a:solidFill>
                  <a:srgbClr val="FF0080"/>
                </a:solidFill>
                <a:effectLst/>
              </a:rPr>
              <a:t>고 있다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expresses the </a:t>
            </a:r>
            <a:r>
              <a:rPr lang="en-US" altLang="ko-KR" sz="2300" u="sng" dirty="0" smtClean="0">
                <a:solidFill>
                  <a:srgbClr val="000000"/>
                </a:solidFill>
                <a:effectLst/>
              </a:rPr>
              <a:t>continuation or progression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of an action. Only </a:t>
            </a:r>
            <a:r>
              <a:rPr lang="en-US" altLang="ko-KR" sz="2300" b="1" dirty="0" smtClean="0">
                <a:solidFill>
                  <a:srgbClr val="000000"/>
                </a:solidFill>
                <a:effectLst/>
              </a:rPr>
              <a:t>verbs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(not adjectives) can occur in this construction.</a:t>
            </a:r>
          </a:p>
        </p:txBody>
      </p:sp>
      <p:pic>
        <p:nvPicPr>
          <p:cNvPr id="4" name="Picture 3" descr="play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6" y="2456489"/>
            <a:ext cx="2513108" cy="1968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9154" y="2535896"/>
            <a:ext cx="51066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My younger brother </a:t>
            </a:r>
            <a:r>
              <a:rPr lang="en-US" sz="2200" dirty="0" smtClean="0">
                <a:solidFill>
                  <a:srgbClr val="FF0080"/>
                </a:solidFill>
              </a:rPr>
              <a:t>is playing </a:t>
            </a:r>
            <a:r>
              <a:rPr lang="en-US" sz="2200" dirty="0" smtClean="0"/>
              <a:t>in the room.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3009154" y="3026308"/>
            <a:ext cx="358333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동생이 방에서 놀</a:t>
            </a:r>
            <a:r>
              <a:rPr lang="ko-KR" altLang="en-US" sz="2500" dirty="0" smtClean="0">
                <a:solidFill>
                  <a:srgbClr val="FF0080"/>
                </a:solidFill>
              </a:rPr>
              <a:t>고 있어요</a:t>
            </a:r>
            <a:r>
              <a:rPr lang="en-US" altLang="ko-KR" sz="2500" dirty="0" smtClean="0"/>
              <a:t>.</a:t>
            </a:r>
            <a:endParaRPr lang="en-US" sz="25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85190"/>
              </p:ext>
            </p:extLst>
          </p:nvPr>
        </p:nvGraphicFramePr>
        <p:xfrm>
          <a:off x="570754" y="4685583"/>
          <a:ext cx="5921652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884"/>
                <a:gridCol w="1973884"/>
                <a:gridCol w="1973884"/>
              </a:tblGrid>
              <a:tr h="294073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Dictionary Form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Plain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0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Non-past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~</a:t>
                      </a:r>
                      <a:r>
                        <a:rPr lang="ko-KR" altLang="en-US" sz="2400" dirty="0" smtClean="0"/>
                        <a:t>고 있다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고 있어요</a:t>
                      </a:r>
                      <a:endParaRPr lang="en-US" sz="2400" dirty="0">
                        <a:solidFill>
                          <a:srgbClr val="FF00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  <a:tr h="2940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Past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/>
                        <a:t>고 있었다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/>
                        <a:t>고 있었어요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0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99213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38787" y="1160619"/>
            <a:ext cx="8156201" cy="1137140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2300" b="1" dirty="0" smtClean="0">
                <a:solidFill>
                  <a:srgbClr val="000000"/>
                </a:solidFill>
                <a:effectLst/>
              </a:rPr>
              <a:t>Asking opinion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				“Do you think that...?” </a:t>
            </a:r>
          </a:p>
          <a:p>
            <a:pPr>
              <a:lnSpc>
                <a:spcPct val="120000"/>
              </a:lnSpc>
            </a:pPr>
            <a:r>
              <a:rPr lang="en-US" altLang="ko-KR" sz="2300" dirty="0">
                <a:solidFill>
                  <a:srgbClr val="000000"/>
                </a:solidFill>
              </a:rPr>
              <a:t>	</a:t>
            </a:r>
            <a:r>
              <a:rPr lang="en-US" altLang="ko-KR" sz="2300" dirty="0" smtClean="0">
                <a:solidFill>
                  <a:srgbClr val="000000"/>
                </a:solidFill>
                <a:sym typeface="Wingdings"/>
              </a:rPr>
              <a:t> When the subject is a third person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4561" y="5697481"/>
            <a:ext cx="2935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/>
              <a:t>시험이 </a:t>
            </a:r>
            <a:r>
              <a:rPr lang="ko-KR" altLang="en-US" sz="2800" smtClean="0">
                <a:solidFill>
                  <a:srgbClr val="3366FF"/>
                </a:solidFill>
              </a:rPr>
              <a:t>어려울까요</a:t>
            </a:r>
            <a:r>
              <a:rPr lang="en-US" altLang="ko-KR" sz="2800" dirty="0" smtClean="0">
                <a:solidFill>
                  <a:srgbClr val="3366FF"/>
                </a:solidFill>
              </a:rPr>
              <a:t>?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49031" y="5697481"/>
            <a:ext cx="3345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제니가 파티에 </a:t>
            </a:r>
            <a:r>
              <a:rPr lang="ko-KR" altLang="en-US" sz="2800" dirty="0" smtClean="0">
                <a:solidFill>
                  <a:srgbClr val="3366FF"/>
                </a:solidFill>
              </a:rPr>
              <a:t>올까요</a:t>
            </a:r>
            <a:r>
              <a:rPr lang="en-US" altLang="ko-KR" sz="2800" dirty="0" smtClean="0">
                <a:solidFill>
                  <a:srgbClr val="3366FF"/>
                </a:solidFill>
              </a:rPr>
              <a:t>?</a:t>
            </a:r>
            <a:endParaRPr lang="en-US" sz="2800" dirty="0">
              <a:solidFill>
                <a:srgbClr val="3366FF"/>
              </a:solidFill>
            </a:endParaRPr>
          </a:p>
        </p:txBody>
      </p:sp>
      <p:pic>
        <p:nvPicPr>
          <p:cNvPr id="8" name="Picture 7" descr="시험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0" y="2955980"/>
            <a:ext cx="2903109" cy="2474900"/>
          </a:xfrm>
          <a:prstGeom prst="rect">
            <a:avLst/>
          </a:prstGeom>
        </p:spPr>
      </p:pic>
      <p:pic>
        <p:nvPicPr>
          <p:cNvPr id="4" name="Picture 3" descr="part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239" y="2468763"/>
            <a:ext cx="3382872" cy="296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571783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38787" y="1160619"/>
            <a:ext cx="8349935" cy="152009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2300" b="1" dirty="0" smtClean="0">
                <a:solidFill>
                  <a:srgbClr val="000000"/>
                </a:solidFill>
                <a:effectLst/>
              </a:rPr>
              <a:t>Choice alternatives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				“A or B?” </a:t>
            </a:r>
          </a:p>
          <a:p>
            <a:pPr>
              <a:lnSpc>
                <a:spcPct val="120000"/>
              </a:lnSpc>
            </a:pPr>
            <a:r>
              <a:rPr lang="en-US" altLang="ko-KR" sz="2300" dirty="0">
                <a:solidFill>
                  <a:srgbClr val="000000"/>
                </a:solidFill>
              </a:rPr>
              <a:t>	</a:t>
            </a:r>
            <a:r>
              <a:rPr lang="en-US" altLang="ko-KR" sz="2300" dirty="0" smtClean="0">
                <a:solidFill>
                  <a:srgbClr val="000000"/>
                </a:solidFill>
                <a:sym typeface="Wingdings"/>
              </a:rPr>
              <a:t> Questions that offer a choice of alternatives</a:t>
            </a:r>
          </a:p>
          <a:p>
            <a:pPr>
              <a:lnSpc>
                <a:spcPct val="120000"/>
              </a:lnSpc>
            </a:pPr>
            <a:r>
              <a:rPr lang="en-US" altLang="ko-KR" sz="2300" dirty="0">
                <a:solidFill>
                  <a:srgbClr val="000000"/>
                </a:solidFill>
                <a:sym typeface="Wingdings"/>
              </a:rPr>
              <a:t>	</a:t>
            </a:r>
            <a:r>
              <a:rPr lang="en-US" altLang="ko-KR" sz="2300" dirty="0" smtClean="0">
                <a:solidFill>
                  <a:srgbClr val="000000"/>
                </a:solidFill>
                <a:sym typeface="Wingdings"/>
              </a:rPr>
              <a:t> The whole predicate is repeated;</a:t>
            </a:r>
            <a:r>
              <a:rPr lang="ko-KR" altLang="en-US" sz="23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sym typeface="Wingdings"/>
              </a:rPr>
              <a:t>“~(</a:t>
            </a:r>
            <a:r>
              <a:rPr lang="ko-KR" altLang="en-US" sz="2300" dirty="0" smtClean="0">
                <a:solidFill>
                  <a:srgbClr val="000000"/>
                </a:solidFill>
                <a:sym typeface="Wingdings"/>
              </a:rPr>
              <a:t>으</a:t>
            </a:r>
            <a:r>
              <a:rPr lang="en-US" altLang="ko-KR" sz="2300" dirty="0" smtClean="0">
                <a:solidFill>
                  <a:srgbClr val="000000"/>
                </a:solidFill>
                <a:sym typeface="Wingdings"/>
              </a:rPr>
              <a:t>)</a:t>
            </a:r>
            <a:r>
              <a:rPr lang="ko-KR" altLang="en-US" sz="2300" dirty="0" smtClean="0">
                <a:solidFill>
                  <a:srgbClr val="000000"/>
                </a:solidFill>
                <a:sym typeface="Wingdings"/>
              </a:rPr>
              <a:t>ㄹ까요</a:t>
            </a:r>
            <a:r>
              <a:rPr lang="ko-KR" altLang="ko-KR" sz="2300" dirty="0" smtClean="0">
                <a:solidFill>
                  <a:srgbClr val="000000"/>
                </a:solidFill>
                <a:sym typeface="Wingdings"/>
              </a:rPr>
              <a:t>,</a:t>
            </a:r>
            <a:r>
              <a:rPr lang="ko-KR" altLang="en-US" sz="23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ko-KR" altLang="ko-KR" sz="2300" dirty="0" smtClean="0">
                <a:solidFill>
                  <a:srgbClr val="000000"/>
                </a:solidFill>
                <a:sym typeface="Wingdings"/>
              </a:rPr>
              <a:t>~</a:t>
            </a:r>
            <a:r>
              <a:rPr lang="en-US" altLang="ko-KR" sz="2300" dirty="0" smtClean="0">
                <a:solidFill>
                  <a:srgbClr val="000000"/>
                </a:solidFill>
                <a:sym typeface="Wingdings"/>
              </a:rPr>
              <a:t>(</a:t>
            </a:r>
            <a:r>
              <a:rPr lang="ko-KR" altLang="en-US" sz="2300" dirty="0" smtClean="0">
                <a:solidFill>
                  <a:srgbClr val="000000"/>
                </a:solidFill>
                <a:sym typeface="Wingdings"/>
              </a:rPr>
              <a:t>으</a:t>
            </a:r>
            <a:r>
              <a:rPr lang="en-US" altLang="ko-KR" sz="2300" dirty="0" smtClean="0">
                <a:solidFill>
                  <a:srgbClr val="000000"/>
                </a:solidFill>
                <a:sym typeface="Wingdings"/>
              </a:rPr>
              <a:t>)</a:t>
            </a:r>
            <a:r>
              <a:rPr lang="ko-KR" altLang="en-US" sz="2300" dirty="0" smtClean="0">
                <a:solidFill>
                  <a:srgbClr val="000000"/>
                </a:solidFill>
                <a:sym typeface="Wingdings"/>
              </a:rPr>
              <a:t>ㄹ까요</a:t>
            </a:r>
            <a:r>
              <a:rPr lang="en-US" altLang="ko-KR" sz="2300" dirty="0" smtClean="0">
                <a:solidFill>
                  <a:srgbClr val="000000"/>
                </a:solidFill>
                <a:sym typeface="Wingdings"/>
              </a:rPr>
              <a:t>?”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4561" y="5697481"/>
            <a:ext cx="29355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0000"/>
                </a:solidFill>
              </a:rPr>
              <a:t>한국어로</a:t>
            </a:r>
            <a:r>
              <a:rPr lang="ko-KR" altLang="en-US" sz="2800" dirty="0" smtClean="0">
                <a:solidFill>
                  <a:srgbClr val="3366FF"/>
                </a:solidFill>
              </a:rPr>
              <a:t> 말할까요</a:t>
            </a:r>
            <a:r>
              <a:rPr lang="en-US" altLang="ko-KR" sz="2800" dirty="0" smtClean="0">
                <a:solidFill>
                  <a:srgbClr val="3366FF"/>
                </a:solidFill>
              </a:rPr>
              <a:t>?</a:t>
            </a:r>
          </a:p>
          <a:p>
            <a:r>
              <a:rPr lang="ko-KR" altLang="en-US" sz="2800" dirty="0" smtClean="0">
                <a:solidFill>
                  <a:srgbClr val="000000"/>
                </a:solidFill>
              </a:rPr>
              <a:t>영어로 </a:t>
            </a:r>
            <a:r>
              <a:rPr lang="ko-KR" altLang="en-US" sz="2800" dirty="0" smtClean="0">
                <a:solidFill>
                  <a:srgbClr val="3366FF"/>
                </a:solidFill>
              </a:rPr>
              <a:t>말할까요</a:t>
            </a:r>
            <a:r>
              <a:rPr lang="en-US" altLang="ko-KR" sz="2800" dirty="0" smtClean="0">
                <a:solidFill>
                  <a:srgbClr val="3366FF"/>
                </a:solidFill>
              </a:rPr>
              <a:t>?</a:t>
            </a:r>
            <a:endParaRPr lang="en-US" sz="2800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30450" y="5697481"/>
            <a:ext cx="26250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커피를 </a:t>
            </a:r>
            <a:r>
              <a:rPr lang="ko-KR" altLang="en-US" sz="2800" dirty="0" smtClean="0">
                <a:solidFill>
                  <a:srgbClr val="3366FF"/>
                </a:solidFill>
              </a:rPr>
              <a:t>마실까요</a:t>
            </a:r>
            <a:r>
              <a:rPr lang="en-US" altLang="ko-KR" sz="2800" dirty="0" smtClean="0">
                <a:solidFill>
                  <a:srgbClr val="3366FF"/>
                </a:solidFill>
              </a:rPr>
              <a:t>?</a:t>
            </a:r>
            <a:endParaRPr lang="en-US" altLang="ko-KR" sz="2800" dirty="0">
              <a:solidFill>
                <a:srgbClr val="3366FF"/>
              </a:solidFill>
            </a:endParaRPr>
          </a:p>
          <a:p>
            <a:r>
              <a:rPr lang="ko-KR" altLang="en-US" sz="2800" dirty="0" smtClean="0">
                <a:solidFill>
                  <a:srgbClr val="000000"/>
                </a:solidFill>
              </a:rPr>
              <a:t>차를</a:t>
            </a:r>
            <a:r>
              <a:rPr lang="ko-KR" altLang="en-US" sz="2800" dirty="0" smtClean="0">
                <a:solidFill>
                  <a:srgbClr val="3366FF"/>
                </a:solidFill>
              </a:rPr>
              <a:t> 마실까요</a:t>
            </a:r>
            <a:r>
              <a:rPr lang="en-US" altLang="ko-KR" sz="2800" dirty="0" smtClean="0">
                <a:solidFill>
                  <a:srgbClr val="3366FF"/>
                </a:solidFill>
              </a:rPr>
              <a:t>?</a:t>
            </a:r>
            <a:endParaRPr lang="en-US" sz="2800" dirty="0">
              <a:solidFill>
                <a:srgbClr val="3366FF"/>
              </a:solidFill>
            </a:endParaRPr>
          </a:p>
        </p:txBody>
      </p:sp>
      <p:pic>
        <p:nvPicPr>
          <p:cNvPr id="9" name="Picture 8" descr="외국인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" y="2999600"/>
            <a:ext cx="3071203" cy="2321523"/>
          </a:xfrm>
          <a:prstGeom prst="rect">
            <a:avLst/>
          </a:prstGeom>
        </p:spPr>
      </p:pic>
      <p:pic>
        <p:nvPicPr>
          <p:cNvPr id="2" name="Picture 1" descr="coffe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297" y="3593914"/>
            <a:ext cx="1362459" cy="1487226"/>
          </a:xfrm>
          <a:prstGeom prst="rect">
            <a:avLst/>
          </a:prstGeom>
        </p:spPr>
      </p:pic>
      <p:pic>
        <p:nvPicPr>
          <p:cNvPr id="3" name="Picture 2" descr="green_tea_p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425" y="3593914"/>
            <a:ext cx="2379297" cy="157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2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469019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22344"/>
              </p:ext>
            </p:extLst>
          </p:nvPr>
        </p:nvGraphicFramePr>
        <p:xfrm>
          <a:off x="192648" y="1397000"/>
          <a:ext cx="8773380" cy="2452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345"/>
                <a:gridCol w="2193345"/>
                <a:gridCol w="2193345"/>
                <a:gridCol w="2193345"/>
              </a:tblGrid>
              <a:tr h="61318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Consonant </a:t>
                      </a:r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+ 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을까요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Vowel</a:t>
                      </a:r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ko-KR" sz="2400" b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+</a:t>
                      </a:r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ㄹ까요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1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먹다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먹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을까요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만나다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만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날까요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1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앉다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앉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을까요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말하다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말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할까요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1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좋다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좋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을까요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크다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클까요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01908" y="2176823"/>
            <a:ext cx="1531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01908" y="2792085"/>
            <a:ext cx="1531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1908" y="3401735"/>
            <a:ext cx="1531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06968" y="2176823"/>
            <a:ext cx="1531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06968" y="2792085"/>
            <a:ext cx="1531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06968" y="3401735"/>
            <a:ext cx="1531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207051"/>
              </p:ext>
            </p:extLst>
          </p:nvPr>
        </p:nvGraphicFramePr>
        <p:xfrm>
          <a:off x="192646" y="4112397"/>
          <a:ext cx="8773380" cy="2452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345"/>
                <a:gridCol w="2193345"/>
                <a:gridCol w="2193345"/>
                <a:gridCol w="2193345"/>
              </a:tblGrid>
              <a:tr h="613188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solidFill>
                            <a:srgbClr val="8000FF"/>
                          </a:solidFill>
                          <a:latin typeface="Arial"/>
                          <a:ea typeface="나눔고딕"/>
                          <a:cs typeface="Arial"/>
                        </a:rPr>
                        <a:t>ㄹ</a:t>
                      </a:r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 + 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ㅂ </a:t>
                      </a:r>
                      <a:r>
                        <a:rPr lang="ko-KR" altLang="en-US" sz="24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  <a:sym typeface="Wingdings"/>
                        </a:rPr>
                        <a:t> 우 </a:t>
                      </a:r>
                      <a:r>
                        <a:rPr lang="en-US" altLang="ko-KR" sz="2400" b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  <a:sym typeface="Wingdings"/>
                        </a:rPr>
                        <a:t>+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  <a:sym typeface="Wingdings"/>
                        </a:rPr>
                        <a:t>ㄹ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1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살다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살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가깝다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가까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울까요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1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멀다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멀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어렵다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어려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울까요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318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만들다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만들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쉽다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00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쉬</a:t>
                      </a:r>
                      <a:r>
                        <a:rPr lang="ko-KR" altLang="en-US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울까요</a:t>
                      </a:r>
                      <a:r>
                        <a:rPr lang="en-US" altLang="ko-KR" sz="2400" b="0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400" b="0" dirty="0">
                        <a:solidFill>
                          <a:srgbClr val="3366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801908" y="4868342"/>
            <a:ext cx="1531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01908" y="5483604"/>
            <a:ext cx="1531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01908" y="6093254"/>
            <a:ext cx="15319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965968" y="4868342"/>
            <a:ext cx="183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965968" y="5483604"/>
            <a:ext cx="1830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106968" y="6093254"/>
            <a:ext cx="168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0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331968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s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91" y="1206544"/>
            <a:ext cx="1497736" cy="1912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3403" y="3169386"/>
            <a:ext cx="2010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노래 부르다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노래 부</a:t>
            </a:r>
            <a:r>
              <a:rPr lang="ko-KR" altLang="en-US" sz="2400" dirty="0" smtClean="0">
                <a:solidFill>
                  <a:srgbClr val="3366FF"/>
                </a:solidFill>
              </a:rPr>
              <a:t>를까요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8" name="Picture 7" descr="be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34" y="1206544"/>
            <a:ext cx="1912003" cy="191200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20110" y="3129881"/>
            <a:ext cx="17439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술 마시다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술 마</a:t>
            </a:r>
            <a:r>
              <a:rPr lang="ko-KR" altLang="en-US" sz="2400" dirty="0" smtClean="0">
                <a:solidFill>
                  <a:srgbClr val="3366FF"/>
                </a:solidFill>
              </a:rPr>
              <a:t>실까요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9" name="Picture 8" descr="video gam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487" y="1493064"/>
            <a:ext cx="1958413" cy="16254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238449" y="3118547"/>
            <a:ext cx="2628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비디오 게임 하다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/>
              <a:t>비디오 게임 </a:t>
            </a:r>
            <a:r>
              <a:rPr lang="ko-KR" altLang="en-US" sz="2400" dirty="0" smtClean="0">
                <a:solidFill>
                  <a:srgbClr val="3366FF"/>
                </a:solidFill>
              </a:rPr>
              <a:t>할까요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10" name="Picture 9" descr="selkeci 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11" y="4088929"/>
            <a:ext cx="1661943" cy="187912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42655" y="5810601"/>
            <a:ext cx="20101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설거지 하다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>
                <a:solidFill>
                  <a:srgbClr val="000000"/>
                </a:solidFill>
              </a:rPr>
              <a:t>설거지 </a:t>
            </a:r>
            <a:r>
              <a:rPr lang="ko-KR" altLang="en-US" sz="2400" dirty="0" smtClean="0">
                <a:solidFill>
                  <a:srgbClr val="3366FF"/>
                </a:solidFill>
              </a:rPr>
              <a:t>할까요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18" name="Picture 17" descr="khephisyop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10" y="4178794"/>
            <a:ext cx="1631807" cy="163180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652034" y="5810601"/>
            <a:ext cx="2276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커피숍에 가다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>
                <a:solidFill>
                  <a:srgbClr val="000000"/>
                </a:solidFill>
              </a:rPr>
              <a:t>커피숍에 </a:t>
            </a:r>
            <a:r>
              <a:rPr lang="ko-KR" altLang="en-US" sz="2400" dirty="0" smtClean="0">
                <a:solidFill>
                  <a:srgbClr val="3366FF"/>
                </a:solidFill>
              </a:rPr>
              <a:t>갈까요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30" name="Picture 29" descr="achim 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348" y="4173585"/>
            <a:ext cx="1672552" cy="163701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439487" y="5810601"/>
            <a:ext cx="22763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(</a:t>
            </a:r>
            <a:r>
              <a:rPr lang="ko-KR" altLang="en-US" sz="2400" dirty="0" smtClean="0"/>
              <a:t>아침을 먹다</a:t>
            </a:r>
            <a:r>
              <a:rPr lang="en-US" altLang="ko-KR" sz="2400" dirty="0" smtClean="0"/>
              <a:t>)</a:t>
            </a:r>
          </a:p>
          <a:p>
            <a:r>
              <a:rPr lang="ko-KR" altLang="en-US" sz="2400" dirty="0" smtClean="0">
                <a:solidFill>
                  <a:srgbClr val="000000"/>
                </a:solidFill>
              </a:rPr>
              <a:t>아침을 </a:t>
            </a:r>
            <a:r>
              <a:rPr lang="ko-KR" altLang="en-US" sz="2400" dirty="0" smtClean="0">
                <a:solidFill>
                  <a:srgbClr val="3366FF"/>
                </a:solidFill>
              </a:rPr>
              <a:t>먹을까요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5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964606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97752" y="1968025"/>
            <a:ext cx="313963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Shall we eat </a:t>
            </a:r>
            <a:r>
              <a:rPr lang="en-US" sz="2400" i="1" dirty="0" err="1" smtClean="0"/>
              <a:t>bibimbap</a:t>
            </a:r>
            <a:r>
              <a:rPr lang="en-US" sz="2400" i="1" dirty="0" smtClean="0"/>
              <a:t>?</a:t>
            </a:r>
          </a:p>
          <a:p>
            <a:endParaRPr lang="en-US" sz="2400" i="1" dirty="0"/>
          </a:p>
          <a:p>
            <a:r>
              <a:rPr lang="ko-KR" altLang="en-US" sz="2400" dirty="0" smtClean="0"/>
              <a:t>비빔밥 </a:t>
            </a:r>
            <a:r>
              <a:rPr lang="ko-KR" altLang="en-US" sz="2400" dirty="0" smtClean="0">
                <a:solidFill>
                  <a:srgbClr val="3366FF"/>
                </a:solidFill>
              </a:rPr>
              <a:t>먹을까요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10" name="Picture 9" descr="bibimb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0" y="1618935"/>
            <a:ext cx="2660257" cy="1773505"/>
          </a:xfrm>
          <a:prstGeom prst="rect">
            <a:avLst/>
          </a:prstGeom>
        </p:spPr>
      </p:pic>
      <p:pic>
        <p:nvPicPr>
          <p:cNvPr id="6" name="Picture 5" descr="noraebang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70" y="4173687"/>
            <a:ext cx="2660257" cy="19951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97752" y="4431046"/>
            <a:ext cx="356208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Shall we go to </a:t>
            </a:r>
            <a:r>
              <a:rPr lang="en-US" sz="2400" i="1" dirty="0" err="1" smtClean="0"/>
              <a:t>noraebang</a:t>
            </a:r>
            <a:r>
              <a:rPr lang="en-US" sz="2400" i="1" dirty="0" smtClean="0"/>
              <a:t>?</a:t>
            </a:r>
          </a:p>
          <a:p>
            <a:endParaRPr lang="en-US" sz="2400" i="1" dirty="0"/>
          </a:p>
          <a:p>
            <a:r>
              <a:rPr lang="ko-KR" altLang="en-US" sz="2400" dirty="0" smtClean="0"/>
              <a:t>노래방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에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dirty="0" smtClean="0">
                <a:solidFill>
                  <a:srgbClr val="3366FF"/>
                </a:solidFill>
              </a:rPr>
              <a:t>갈까요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865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78767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97752" y="1968025"/>
            <a:ext cx="4005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Shall we have a cup of coffee?</a:t>
            </a:r>
            <a:endParaRPr lang="en-US" sz="2400" i="1" dirty="0"/>
          </a:p>
          <a:p>
            <a:r>
              <a:rPr lang="ko-KR" altLang="en-US" sz="2400" dirty="0" smtClean="0"/>
              <a:t>커피 한 잔</a:t>
            </a:r>
            <a:r>
              <a:rPr lang="ko-KR" altLang="en-US" sz="2400" dirty="0">
                <a:solidFill>
                  <a:srgbClr val="3366FF"/>
                </a:solidFill>
              </a:rPr>
              <a:t> </a:t>
            </a:r>
            <a:r>
              <a:rPr lang="ko-KR" altLang="en-US" sz="2400" dirty="0" smtClean="0">
                <a:solidFill>
                  <a:srgbClr val="3366FF"/>
                </a:solidFill>
              </a:rPr>
              <a:t>할까요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97752" y="4431046"/>
            <a:ext cx="3456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you think it will snow?</a:t>
            </a:r>
            <a:endParaRPr lang="en-US" sz="2400" i="1" dirty="0"/>
          </a:p>
          <a:p>
            <a:r>
              <a:rPr lang="ko-KR" altLang="en-US" sz="2400" dirty="0" smtClean="0"/>
              <a:t>눈이 </a:t>
            </a:r>
            <a:r>
              <a:rPr lang="ko-KR" altLang="en-US" sz="2400" dirty="0" smtClean="0">
                <a:solidFill>
                  <a:srgbClr val="3366FF"/>
                </a:solidFill>
              </a:rPr>
              <a:t>올까요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2" name="Picture 1" descr="coff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60" y="1519851"/>
            <a:ext cx="1803872" cy="1969062"/>
          </a:xfrm>
          <a:prstGeom prst="rect">
            <a:avLst/>
          </a:prstGeom>
        </p:spPr>
      </p:pic>
      <p:pic>
        <p:nvPicPr>
          <p:cNvPr id="7" name="Picture 6" descr="snowman gif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60" y="4027940"/>
            <a:ext cx="2280465" cy="22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4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902139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97752" y="1968025"/>
            <a:ext cx="4583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you think I may close the door?</a:t>
            </a:r>
            <a:endParaRPr lang="en-US" sz="2400" i="1" dirty="0"/>
          </a:p>
          <a:p>
            <a:r>
              <a:rPr lang="ko-KR" altLang="en-US" sz="2400" dirty="0" smtClean="0"/>
              <a:t>문을 닫</a:t>
            </a:r>
            <a:r>
              <a:rPr lang="ko-KR" altLang="en-US" sz="2400" dirty="0" smtClean="0">
                <a:solidFill>
                  <a:srgbClr val="3366FF"/>
                </a:solidFill>
              </a:rPr>
              <a:t>을까요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97752" y="4431046"/>
            <a:ext cx="501741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 you think there are many people at</a:t>
            </a:r>
            <a:br>
              <a:rPr lang="en-US" sz="2400" dirty="0" smtClean="0"/>
            </a:br>
            <a:r>
              <a:rPr lang="en-US" sz="2400" dirty="0" smtClean="0"/>
              <a:t>the shopping mall?</a:t>
            </a:r>
            <a:endParaRPr lang="en-US" sz="2400" i="1" dirty="0"/>
          </a:p>
          <a:p>
            <a:r>
              <a:rPr lang="ko-KR" altLang="en-US" sz="2400" dirty="0" smtClean="0"/>
              <a:t>쇼핑몰에 사람이 많</a:t>
            </a:r>
            <a:r>
              <a:rPr lang="ko-KR" altLang="en-US" sz="2400" dirty="0" smtClean="0">
                <a:solidFill>
                  <a:srgbClr val="3366FF"/>
                </a:solidFill>
              </a:rPr>
              <a:t>을까요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8" name="Picture 7" descr="closethedo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0" y="1703557"/>
            <a:ext cx="2946364" cy="1966559"/>
          </a:xfrm>
          <a:prstGeom prst="rect">
            <a:avLst/>
          </a:prstGeom>
        </p:spPr>
      </p:pic>
      <p:pic>
        <p:nvPicPr>
          <p:cNvPr id="9" name="Picture 8" descr="alamoana 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0" y="4054774"/>
            <a:ext cx="2929734" cy="195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2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68454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97752" y="1968025"/>
            <a:ext cx="29487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Shall I study or sleep?</a:t>
            </a:r>
            <a:endParaRPr lang="en-US" sz="2400" i="1" dirty="0"/>
          </a:p>
          <a:p>
            <a:r>
              <a:rPr lang="ko-KR" altLang="en-US" sz="2400" dirty="0" smtClean="0"/>
              <a:t>공부</a:t>
            </a:r>
            <a:r>
              <a:rPr lang="ko-KR" altLang="en-US" sz="2400" dirty="0" smtClean="0">
                <a:solidFill>
                  <a:srgbClr val="3366FF"/>
                </a:solidFill>
              </a:rPr>
              <a:t>할까요</a:t>
            </a:r>
            <a:r>
              <a:rPr lang="en-US" altLang="ko-KR" sz="2400" dirty="0" smtClean="0"/>
              <a:t>?</a:t>
            </a:r>
            <a:r>
              <a:rPr lang="ko-KR" altLang="en-US" sz="2400" dirty="0" smtClean="0"/>
              <a:t> </a:t>
            </a:r>
            <a:r>
              <a:rPr lang="ko-KR" altLang="en-US" sz="2400" dirty="0" smtClean="0">
                <a:solidFill>
                  <a:srgbClr val="3366FF"/>
                </a:solidFill>
              </a:rPr>
              <a:t>잘까요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97752" y="4431046"/>
            <a:ext cx="4187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Shall I play tennis or golf?</a:t>
            </a:r>
            <a:endParaRPr lang="en-US" sz="2400" i="1" dirty="0"/>
          </a:p>
          <a:p>
            <a:r>
              <a:rPr lang="ko-KR" altLang="en-US" sz="2400" dirty="0" smtClean="0"/>
              <a:t>테니스를 </a:t>
            </a:r>
            <a:r>
              <a:rPr lang="ko-KR" altLang="en-US" sz="2400" dirty="0" smtClean="0">
                <a:solidFill>
                  <a:srgbClr val="3366FF"/>
                </a:solidFill>
              </a:rPr>
              <a:t>칠까요</a:t>
            </a:r>
            <a:r>
              <a:rPr lang="en-US" altLang="ko-KR" sz="2400" dirty="0" smtClean="0"/>
              <a:t>?</a:t>
            </a:r>
            <a:r>
              <a:rPr lang="ko-KR" altLang="en-US" sz="2400" dirty="0" smtClean="0"/>
              <a:t> 골프를 </a:t>
            </a:r>
            <a:r>
              <a:rPr lang="ko-KR" altLang="en-US" sz="2400" dirty="0" smtClean="0">
                <a:solidFill>
                  <a:srgbClr val="3366FF"/>
                </a:solidFill>
              </a:rPr>
              <a:t>칠까요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2" name="Picture 1" descr="kongpwu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6" y="1710136"/>
            <a:ext cx="1703039" cy="1703039"/>
          </a:xfrm>
          <a:prstGeom prst="rect">
            <a:avLst/>
          </a:prstGeom>
        </p:spPr>
      </p:pic>
      <p:pic>
        <p:nvPicPr>
          <p:cNvPr id="3" name="Picture 2" descr="cam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85" y="1807082"/>
            <a:ext cx="1606093" cy="1606093"/>
          </a:xfrm>
          <a:prstGeom prst="rect">
            <a:avLst/>
          </a:prstGeom>
        </p:spPr>
      </p:pic>
      <p:pic>
        <p:nvPicPr>
          <p:cNvPr id="6" name="Picture 5" descr="theynisu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6" y="4160871"/>
            <a:ext cx="1703039" cy="1703039"/>
          </a:xfrm>
          <a:prstGeom prst="rect">
            <a:avLst/>
          </a:prstGeom>
        </p:spPr>
      </p:pic>
      <p:pic>
        <p:nvPicPr>
          <p:cNvPr id="10" name="Picture 9" descr="golf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86" y="4160871"/>
            <a:ext cx="1567860" cy="17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78710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3413" y="1232479"/>
            <a:ext cx="252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Koreans’ Dilemma</a:t>
            </a:r>
            <a:endParaRPr lang="en-US" sz="2400" b="1" dirty="0"/>
          </a:p>
        </p:txBody>
      </p:sp>
      <p:pic>
        <p:nvPicPr>
          <p:cNvPr id="14" name="Picture 13" descr="짜장면짬뽕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49" y="2495088"/>
            <a:ext cx="6751636" cy="2416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08161" y="5824340"/>
            <a:ext cx="539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짜장면을 먹을까요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짬뽕을 먹을까요</a:t>
            </a:r>
            <a:r>
              <a:rPr lang="en-US" altLang="ko-KR" sz="2800" dirty="0" smtClean="0"/>
              <a:t>?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225214" y="5010029"/>
            <a:ext cx="98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짜장면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756234" y="4981113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짬뽕</a:t>
            </a:r>
            <a:endParaRPr lang="en-US" sz="2400" dirty="0"/>
          </a:p>
        </p:txBody>
      </p:sp>
      <p:pic>
        <p:nvPicPr>
          <p:cNvPr id="18" name="Picture 17" descr="짬짜면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73" y="1956363"/>
            <a:ext cx="3606329" cy="360632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432755" y="1956363"/>
            <a:ext cx="2076816" cy="693176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b="1" dirty="0" smtClean="0">
                <a:solidFill>
                  <a:srgbClr val="000000"/>
                </a:solidFill>
              </a:rPr>
              <a:t>짬짜면 </a:t>
            </a:r>
            <a:r>
              <a:rPr lang="en-US" altLang="ko-KR" sz="3000" b="1" dirty="0" smtClean="0">
                <a:solidFill>
                  <a:srgbClr val="000000"/>
                </a:solidFill>
              </a:rPr>
              <a:t>!!!!!</a:t>
            </a:r>
            <a:endParaRPr lang="en-US" sz="3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97714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3413" y="1232479"/>
            <a:ext cx="252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Koreans’ Dilemma</a:t>
            </a:r>
            <a:endParaRPr lang="en-US" sz="2400" b="1" dirty="0"/>
          </a:p>
        </p:txBody>
      </p:sp>
      <p:pic>
        <p:nvPicPr>
          <p:cNvPr id="10" name="Picture 9" descr="물냉면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90686"/>
            <a:ext cx="3898108" cy="2594014"/>
          </a:xfrm>
          <a:prstGeom prst="rect">
            <a:avLst/>
          </a:prstGeom>
        </p:spPr>
      </p:pic>
      <p:pic>
        <p:nvPicPr>
          <p:cNvPr id="12" name="Picture 11" descr="비빔냉면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83" y="1990686"/>
            <a:ext cx="3807717" cy="2543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36524" y="4654351"/>
            <a:ext cx="98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물냉면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6213285" y="4584700"/>
            <a:ext cx="12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비빔냉면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630558" y="5560193"/>
            <a:ext cx="6020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물냉면을 먹을까요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비빔냉면을 먹을까요</a:t>
            </a:r>
            <a:r>
              <a:rPr lang="en-US" altLang="ko-KR" sz="2800" dirty="0" smtClean="0"/>
              <a:t>?</a:t>
            </a:r>
            <a:endParaRPr lang="en-US" sz="2800" dirty="0"/>
          </a:p>
        </p:txBody>
      </p:sp>
      <p:pic>
        <p:nvPicPr>
          <p:cNvPr id="22" name="Picture 21" descr="물비면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48" y="1829523"/>
            <a:ext cx="4067814" cy="270437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432755" y="1829523"/>
            <a:ext cx="2523074" cy="74464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 smtClean="0">
                <a:solidFill>
                  <a:srgbClr val="000000"/>
                </a:solidFill>
              </a:rPr>
              <a:t>물비면 </a:t>
            </a:r>
            <a:r>
              <a:rPr lang="en-US" altLang="ko-KR" sz="3200" b="1" dirty="0" smtClean="0">
                <a:solidFill>
                  <a:srgbClr val="000000"/>
                </a:solidFill>
              </a:rPr>
              <a:t>!!!!</a:t>
            </a:r>
            <a:endParaRPr lang="en-US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72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061359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" name="Picture 7" descr="sleep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0" y="1592259"/>
            <a:ext cx="2359062" cy="23590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189" y="1318690"/>
            <a:ext cx="5684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Change the verbs into the progressive form ~</a:t>
            </a:r>
            <a:r>
              <a:rPr lang="ko-KR" altLang="en-US" sz="2000" dirty="0" smtClean="0"/>
              <a:t>고 있다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09733" y="2230376"/>
            <a:ext cx="3834360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동생이 방에서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자다</a:t>
            </a:r>
            <a:r>
              <a:rPr lang="en-US" altLang="ko-KR" sz="2400" dirty="0" smtClean="0"/>
              <a:t>).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동생이 방에서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자고 있어요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  <p:pic>
        <p:nvPicPr>
          <p:cNvPr id="11" name="Picture 10" descr="study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40" y="3894682"/>
            <a:ext cx="2104055" cy="20289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9733" y="4189870"/>
            <a:ext cx="4899267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/>
              <a:t>소피아는 교실에서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공부하다</a:t>
            </a:r>
            <a:r>
              <a:rPr lang="en-US" altLang="ko-KR" sz="2400" dirty="0" smtClean="0"/>
              <a:t>).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소피아는 교실에서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공부하고 있어요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209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746452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3413" y="1232479"/>
            <a:ext cx="252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Koreans’ Dilemma</a:t>
            </a:r>
            <a:endParaRPr lang="en-US" sz="2400" b="1" dirty="0"/>
          </a:p>
        </p:txBody>
      </p:sp>
      <p:pic>
        <p:nvPicPr>
          <p:cNvPr id="14" name="Picture 13" descr="kimch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83848"/>
            <a:ext cx="4005381" cy="2823076"/>
          </a:xfrm>
          <a:prstGeom prst="rect">
            <a:avLst/>
          </a:prstGeom>
        </p:spPr>
      </p:pic>
      <p:pic>
        <p:nvPicPr>
          <p:cNvPr id="15" name="Picture 14" descr="된장찌개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76" y="1883848"/>
            <a:ext cx="3720624" cy="28230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60578" y="4786041"/>
            <a:ext cx="12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김치찌개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235266" y="4786041"/>
            <a:ext cx="12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된장찌개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478505" y="5461419"/>
            <a:ext cx="6330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김치찌개를 먹을까요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된장찌개를 먹을까요</a:t>
            </a:r>
            <a:r>
              <a:rPr lang="en-US" altLang="ko-KR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562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58765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83413" y="1232479"/>
            <a:ext cx="2524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Koreans’ Dilemma</a:t>
            </a:r>
            <a:endParaRPr lang="en-US" sz="2400" b="1" dirty="0"/>
          </a:p>
        </p:txBody>
      </p:sp>
      <p:pic>
        <p:nvPicPr>
          <p:cNvPr id="4" name="Picture 3" descr="붕어빵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5971"/>
            <a:ext cx="3866141" cy="2887524"/>
          </a:xfrm>
          <a:prstGeom prst="rect">
            <a:avLst/>
          </a:prstGeom>
        </p:spPr>
      </p:pic>
      <p:pic>
        <p:nvPicPr>
          <p:cNvPr id="6" name="Picture 5" descr="호떡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4" y="1745971"/>
            <a:ext cx="3906606" cy="29149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6524" y="4678061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붕어빵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48522" y="4678061"/>
            <a:ext cx="7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호떡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836524" y="5435871"/>
            <a:ext cx="5398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붕어빵을 먹을까요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호떡을 먹을까요</a:t>
            </a:r>
            <a:r>
              <a:rPr lang="en-US" altLang="ko-KR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62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66191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Asking someone’s opinion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ㄹ까요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31853" y="1169879"/>
            <a:ext cx="6287758" cy="1034129"/>
          </a:xfrm>
          <a:prstGeom prst="rect">
            <a:avLst/>
          </a:prstGeom>
          <a:noFill/>
          <a:ln>
            <a:solidFill>
              <a:srgbClr val="7F7F7F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 smtClean="0"/>
              <a:t>Fill in the blanks using ~(</a:t>
            </a:r>
            <a:r>
              <a:rPr lang="ko-KR" altLang="en-US" sz="2400" dirty="0" smtClean="0"/>
              <a:t>으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ㄹ까요 </a:t>
            </a:r>
            <a:r>
              <a:rPr lang="en-US" altLang="ko-KR" sz="2400" dirty="0" smtClean="0"/>
              <a:t>as in example.</a:t>
            </a:r>
          </a:p>
          <a:p>
            <a:pPr>
              <a:lnSpc>
                <a:spcPct val="130000"/>
              </a:lnSpc>
            </a:pPr>
            <a:r>
              <a:rPr lang="ko-KR" altLang="en-US" sz="2400" dirty="0" smtClean="0"/>
              <a:t>한국어가 재미있는데 </a:t>
            </a:r>
            <a:r>
              <a:rPr lang="en-US" altLang="ko-KR" sz="2400" dirty="0" smtClean="0"/>
              <a:t>______________________?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129240" y="1666394"/>
            <a:ext cx="3017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한국어 수업을 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들을까요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994" y="2389392"/>
            <a:ext cx="7956024" cy="3939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시험이 끝났는데 내일 </a:t>
            </a:r>
            <a:r>
              <a:rPr lang="en-US" altLang="ko-KR" sz="2400" dirty="0" smtClean="0"/>
              <a:t>____________________?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날씨가 좋은데 </a:t>
            </a:r>
            <a:r>
              <a:rPr lang="en-US" altLang="ko-KR" sz="2400" dirty="0" smtClean="0"/>
              <a:t>______________________?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배가 고픈데 </a:t>
            </a:r>
            <a:r>
              <a:rPr lang="en-US" altLang="ko-KR" sz="2400" dirty="0" smtClean="0"/>
              <a:t>______________________?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교통이 복잡한데 </a:t>
            </a:r>
            <a:r>
              <a:rPr lang="en-US" altLang="ko-KR" sz="2400" dirty="0" smtClean="0"/>
              <a:t>_____________________?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자전거가 불편한데 </a:t>
            </a:r>
            <a:r>
              <a:rPr lang="en-US" altLang="ko-KR" sz="2400" dirty="0"/>
              <a:t>_____________________?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목이 마른데 </a:t>
            </a:r>
            <a:r>
              <a:rPr lang="ko-KR" altLang="ko-KR" sz="2400" dirty="0" smtClean="0"/>
              <a:t>(</a:t>
            </a:r>
            <a:r>
              <a:rPr lang="ko-KR" altLang="en-US" sz="2400" dirty="0" smtClean="0"/>
              <a:t>목이 마르다 </a:t>
            </a:r>
            <a:r>
              <a:rPr lang="en-US" altLang="ko-KR" sz="2400" dirty="0" smtClean="0"/>
              <a:t>thirsty) </a:t>
            </a:r>
            <a:r>
              <a:rPr lang="en-US" altLang="ko-KR" sz="2400" dirty="0"/>
              <a:t>_____________________?</a:t>
            </a:r>
            <a:endParaRPr lang="en-US" altLang="ko-KR" sz="2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/>
              <a:t>월요일이 휴일인데 </a:t>
            </a:r>
            <a:r>
              <a:rPr lang="en-US" altLang="ko-KR" sz="2400" dirty="0"/>
              <a:t>_____________________?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036908" y="2446270"/>
            <a:ext cx="2133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영화보러 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갈까요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42288" y="3002995"/>
            <a:ext cx="2133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바닷가에 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갈까요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03189" y="3557526"/>
            <a:ext cx="2133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피자를 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먹을까요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2344" y="4109087"/>
            <a:ext cx="186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택시를 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탈까요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95438" y="4645530"/>
            <a:ext cx="1601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차를 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살까요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52075" y="5176876"/>
            <a:ext cx="186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물을 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마실까요</a:t>
            </a:r>
            <a:endParaRPr lang="en-US" sz="2400" b="1" dirty="0">
              <a:solidFill>
                <a:srgbClr val="3366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6908" y="5782798"/>
            <a:ext cx="1335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뭐 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할까요</a:t>
            </a:r>
            <a:endParaRPr lang="en-US" sz="24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5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0923904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45075" y="1383399"/>
            <a:ext cx="723487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교과서 </a:t>
            </a:r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72</a:t>
            </a:r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쪽 </a:t>
            </a:r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C</a:t>
            </a:r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의 대화를 반 친구하고 다르게 바꿔 보세요</a:t>
            </a:r>
            <a:r>
              <a:rPr lang="en-US" altLang="ko-KR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.</a:t>
            </a:r>
            <a:r>
              <a:rPr lang="ko-KR" altLang="en-US" sz="19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 </a:t>
            </a:r>
            <a:endParaRPr lang="en-US" sz="1900" dirty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74645" y="559574"/>
            <a:ext cx="458532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b="1" dirty="0" smtClean="0">
                <a:latin typeface="Arial"/>
                <a:cs typeface="Arial"/>
              </a:rPr>
              <a:t>Setting up a get-together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9644" y="1802322"/>
            <a:ext cx="8039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(With your classmate, reformulate the conversation on the textbook p.72-C</a:t>
            </a: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 changing the underlined expressions.)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4533" y="2667128"/>
            <a:ext cx="7470629" cy="3387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200" dirty="0" smtClean="0"/>
              <a:t>Example (p.72-C)</a:t>
            </a:r>
          </a:p>
          <a:p>
            <a:pPr>
              <a:lnSpc>
                <a:spcPct val="140000"/>
              </a:lnSpc>
            </a:pPr>
            <a:r>
              <a:rPr lang="ko-KR" altLang="en-US" sz="2200" dirty="0" smtClean="0"/>
              <a:t>민지</a:t>
            </a:r>
            <a:r>
              <a:rPr lang="en-US" altLang="ko-KR" sz="2200" dirty="0" smtClean="0"/>
              <a:t>:	</a:t>
            </a:r>
            <a:r>
              <a:rPr lang="ko-KR" altLang="en-US" sz="2200" dirty="0" smtClean="0"/>
              <a:t>우진 씨</a:t>
            </a:r>
            <a:r>
              <a:rPr lang="en-US" altLang="ko-KR" sz="2200" dirty="0" smtClean="0"/>
              <a:t>,</a:t>
            </a:r>
            <a:r>
              <a:rPr lang="ko-KR" altLang="en-US" sz="2200" dirty="0" smtClean="0"/>
              <a:t> </a:t>
            </a:r>
            <a:r>
              <a:rPr lang="ko-KR" altLang="en-US" sz="2200" u="sng" dirty="0" smtClean="0"/>
              <a:t>오늘 날씨도 좋은데</a:t>
            </a:r>
            <a:r>
              <a:rPr lang="ko-KR" altLang="en-US" sz="2200" dirty="0" smtClean="0"/>
              <a:t> </a:t>
            </a:r>
            <a:r>
              <a:rPr lang="ko-KR" altLang="en-US" sz="2200" u="sng" dirty="0" smtClean="0"/>
              <a:t>테니스 같이 안 칠래요</a:t>
            </a:r>
            <a:r>
              <a:rPr lang="en-US" altLang="ko-KR" sz="2200" dirty="0" smtClean="0"/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200" dirty="0" smtClean="0"/>
              <a:t>우진</a:t>
            </a:r>
            <a:r>
              <a:rPr lang="en-US" altLang="ko-KR" sz="2200" dirty="0" smtClean="0"/>
              <a:t>:	</a:t>
            </a:r>
            <a:r>
              <a:rPr lang="ko-KR" altLang="en-US" sz="2200" dirty="0" smtClean="0"/>
              <a:t>그래요</a:t>
            </a:r>
            <a:r>
              <a:rPr lang="en-US" altLang="ko-KR" sz="2200" dirty="0" smtClean="0"/>
              <a:t>.</a:t>
            </a:r>
            <a:r>
              <a:rPr lang="ko-KR" altLang="en-US" sz="2200" dirty="0" smtClean="0"/>
              <a:t> 그럼 </a:t>
            </a:r>
            <a:r>
              <a:rPr lang="ko-KR" altLang="en-US" sz="2200" u="sng" dirty="0" smtClean="0"/>
              <a:t>오늘 칠까요</a:t>
            </a:r>
            <a:r>
              <a:rPr lang="ko-KR" altLang="ko-KR" sz="2200" dirty="0" smtClean="0"/>
              <a:t>?</a:t>
            </a:r>
            <a:endParaRPr lang="en-US" altLang="ko-KR" sz="2200" dirty="0" smtClean="0"/>
          </a:p>
          <a:p>
            <a:pPr>
              <a:lnSpc>
                <a:spcPct val="140000"/>
              </a:lnSpc>
            </a:pPr>
            <a:r>
              <a:rPr lang="ko-KR" altLang="en-US" sz="2200" dirty="0" smtClean="0"/>
              <a:t>민지</a:t>
            </a:r>
            <a:r>
              <a:rPr lang="en-US" altLang="ko-KR" sz="2200" dirty="0" smtClean="0"/>
              <a:t>:	</a:t>
            </a:r>
            <a:r>
              <a:rPr lang="ko-KR" altLang="en-US" sz="2200" dirty="0" smtClean="0"/>
              <a:t>몇 시에 시간 있으세요</a:t>
            </a:r>
            <a:r>
              <a:rPr lang="en-US" altLang="ko-KR" sz="2200" dirty="0" smtClean="0"/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200" dirty="0" smtClean="0"/>
              <a:t>우진</a:t>
            </a:r>
            <a:r>
              <a:rPr lang="en-US" altLang="ko-KR" sz="2200" dirty="0" smtClean="0"/>
              <a:t>:	</a:t>
            </a:r>
            <a:r>
              <a:rPr lang="ko-KR" altLang="en-US" sz="2200" u="sng" dirty="0" smtClean="0"/>
              <a:t>점심 먹고 </a:t>
            </a:r>
            <a:r>
              <a:rPr lang="en-US" altLang="ko-KR" sz="2200" u="sng" dirty="0" smtClean="0"/>
              <a:t>2</a:t>
            </a:r>
            <a:r>
              <a:rPr lang="ko-KR" altLang="en-US" sz="2200" u="sng" dirty="0" smtClean="0"/>
              <a:t>시 </a:t>
            </a:r>
            <a:r>
              <a:rPr lang="en-US" altLang="ko-KR" sz="2200" u="sng" dirty="0" smtClean="0"/>
              <a:t>30</a:t>
            </a:r>
            <a:r>
              <a:rPr lang="ko-KR" altLang="en-US" sz="2200" u="sng" dirty="0" smtClean="0"/>
              <a:t>분</a:t>
            </a:r>
            <a:r>
              <a:rPr lang="ko-KR" altLang="en-US" sz="2200" dirty="0" smtClean="0"/>
              <a:t>쯤 어때요</a:t>
            </a:r>
            <a:r>
              <a:rPr lang="en-US" altLang="ko-KR" sz="2200" dirty="0" smtClean="0"/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200" dirty="0" smtClean="0"/>
              <a:t>민지</a:t>
            </a:r>
            <a:r>
              <a:rPr lang="en-US" altLang="ko-KR" sz="2200" dirty="0" smtClean="0"/>
              <a:t>:	</a:t>
            </a:r>
            <a:r>
              <a:rPr lang="ko-KR" altLang="en-US" sz="2200" dirty="0" smtClean="0"/>
              <a:t>좋아요</a:t>
            </a:r>
            <a:r>
              <a:rPr lang="en-US" altLang="ko-KR" sz="2200" dirty="0" smtClean="0"/>
              <a:t>.</a:t>
            </a:r>
            <a:r>
              <a:rPr lang="ko-KR" altLang="en-US" sz="2200" dirty="0" smtClean="0"/>
              <a:t> 어디서 만날까요</a:t>
            </a:r>
            <a:r>
              <a:rPr lang="en-US" altLang="ko-KR" sz="2200" dirty="0" smtClean="0"/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200" dirty="0" smtClean="0"/>
              <a:t>우진</a:t>
            </a:r>
            <a:r>
              <a:rPr lang="en-US" altLang="ko-KR" sz="2200" dirty="0" smtClean="0"/>
              <a:t>:	</a:t>
            </a:r>
            <a:r>
              <a:rPr lang="en-US" altLang="ko-KR" sz="2200" u="sng" dirty="0" smtClean="0"/>
              <a:t>1</a:t>
            </a:r>
            <a:r>
              <a:rPr lang="ko-KR" altLang="en-US" sz="2200" u="sng" dirty="0" smtClean="0"/>
              <a:t>층 라운지</a:t>
            </a:r>
            <a:r>
              <a:rPr lang="en-US" altLang="ko-KR" sz="2200" u="sng" dirty="0" smtClean="0"/>
              <a:t>(‘lounge’)</a:t>
            </a:r>
            <a:r>
              <a:rPr lang="ko-KR" altLang="en-US" sz="2200" dirty="0" smtClean="0"/>
              <a:t>에서 만날까요</a:t>
            </a:r>
            <a:r>
              <a:rPr lang="en-US" altLang="ko-KR" sz="2200" dirty="0" smtClean="0"/>
              <a:t>?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6292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059261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8787" y="1160618"/>
            <a:ext cx="8156201" cy="104792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300" b="1" dirty="0" smtClean="0">
                <a:solidFill>
                  <a:srgbClr val="FF0080"/>
                </a:solidFill>
                <a:effectLst/>
              </a:rPr>
              <a:t>~</a:t>
            </a:r>
            <a:r>
              <a:rPr lang="ko-KR" altLang="en-US" sz="2300" b="1" dirty="0" smtClean="0">
                <a:solidFill>
                  <a:srgbClr val="FF0080"/>
                </a:solidFill>
                <a:effectLst/>
              </a:rPr>
              <a:t>고 있다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expresses the </a:t>
            </a:r>
            <a:r>
              <a:rPr lang="en-US" altLang="ko-KR" sz="2300" u="sng" dirty="0" smtClean="0">
                <a:solidFill>
                  <a:srgbClr val="000000"/>
                </a:solidFill>
                <a:effectLst/>
              </a:rPr>
              <a:t>continuation or progression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of an action. Only </a:t>
            </a:r>
            <a:r>
              <a:rPr lang="en-US" altLang="ko-KR" sz="2300" b="1" dirty="0" smtClean="0">
                <a:solidFill>
                  <a:srgbClr val="000000"/>
                </a:solidFill>
                <a:effectLst/>
              </a:rPr>
              <a:t>verbs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(not adjectives) can occur in this construction.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154" y="2535896"/>
            <a:ext cx="6026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 </a:t>
            </a:r>
            <a:r>
              <a:rPr lang="en-US" sz="2200" dirty="0" smtClean="0">
                <a:solidFill>
                  <a:srgbClr val="3366FF"/>
                </a:solidFill>
              </a:rPr>
              <a:t>was</a:t>
            </a:r>
            <a:r>
              <a:rPr lang="en-US" sz="2200" dirty="0" smtClean="0">
                <a:solidFill>
                  <a:srgbClr val="FF0080"/>
                </a:solidFill>
              </a:rPr>
              <a:t> calling</a:t>
            </a:r>
            <a:r>
              <a:rPr lang="en-US" sz="2200" dirty="0" smtClean="0"/>
              <a:t> (with) my friend at 9 o’clock last night.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3009154" y="3026308"/>
            <a:ext cx="61425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저는 어젯밤 </a:t>
            </a:r>
            <a:r>
              <a:rPr lang="en-US" altLang="ko-KR" sz="2500" dirty="0" smtClean="0"/>
              <a:t>9</a:t>
            </a:r>
            <a:r>
              <a:rPr lang="ko-KR" altLang="en-US" sz="2500" dirty="0" smtClean="0"/>
              <a:t>시에 친구하고 전화하</a:t>
            </a:r>
            <a:r>
              <a:rPr lang="ko-KR" altLang="en-US" sz="2500" dirty="0" smtClean="0">
                <a:solidFill>
                  <a:srgbClr val="FF0080"/>
                </a:solidFill>
              </a:rPr>
              <a:t>고 있</a:t>
            </a:r>
            <a:r>
              <a:rPr lang="ko-KR" altLang="en-US" sz="2500" dirty="0" smtClean="0">
                <a:solidFill>
                  <a:srgbClr val="3366FF"/>
                </a:solidFill>
              </a:rPr>
              <a:t>었</a:t>
            </a:r>
            <a:r>
              <a:rPr lang="ko-KR" altLang="en-US" sz="2500" dirty="0" smtClean="0">
                <a:solidFill>
                  <a:srgbClr val="FF0080"/>
                </a:solidFill>
              </a:rPr>
              <a:t>어요</a:t>
            </a:r>
            <a:r>
              <a:rPr lang="en-US" altLang="ko-KR" sz="2500" dirty="0" smtClean="0"/>
              <a:t>.</a:t>
            </a:r>
            <a:endParaRPr lang="en-US" sz="25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443693"/>
              </p:ext>
            </p:extLst>
          </p:nvPr>
        </p:nvGraphicFramePr>
        <p:xfrm>
          <a:off x="570754" y="4685583"/>
          <a:ext cx="5921652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884"/>
                <a:gridCol w="1973884"/>
                <a:gridCol w="1973884"/>
              </a:tblGrid>
              <a:tr h="294073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Dictionary Form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Plain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0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Non-past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~</a:t>
                      </a:r>
                      <a:r>
                        <a:rPr lang="ko-KR" altLang="en-US" sz="2400" dirty="0" smtClean="0"/>
                        <a:t>고 있다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고 있어요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0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Past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/>
                        <a:t>고 있었다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고 있</a:t>
                      </a:r>
                      <a:r>
                        <a:rPr lang="ko-KR" altLang="en-US" sz="2400" dirty="0" smtClean="0">
                          <a:solidFill>
                            <a:srgbClr val="3366FF"/>
                          </a:solidFill>
                        </a:rPr>
                        <a:t>었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어요</a:t>
                      </a:r>
                      <a:endParaRPr lang="en-US" sz="2400" dirty="0">
                        <a:solidFill>
                          <a:srgbClr val="FF008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 descr="phone c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" y="2425700"/>
            <a:ext cx="21590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728258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8189" y="1318690"/>
            <a:ext cx="5684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Change the verbs into the progressive form ~</a:t>
            </a:r>
            <a:r>
              <a:rPr lang="ko-KR" altLang="en-US" sz="2000" dirty="0" smtClean="0"/>
              <a:t>고 있다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109733" y="2230376"/>
            <a:ext cx="4984777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>
                <a:sym typeface="Wingdings"/>
              </a:rPr>
              <a:t>어제 아침에</a:t>
            </a:r>
            <a:r>
              <a:rPr lang="en-US" altLang="ko-KR" sz="2400" dirty="0" smtClean="0">
                <a:sym typeface="Wingdings"/>
              </a:rPr>
              <a:t> </a:t>
            </a:r>
            <a:r>
              <a:rPr lang="ko-KR" altLang="en-US" sz="2400" dirty="0" smtClean="0">
                <a:sym typeface="Wingdings"/>
              </a:rPr>
              <a:t>자전거를 </a:t>
            </a:r>
            <a:r>
              <a:rPr lang="en-US" altLang="ko-KR" sz="2400" dirty="0" smtClean="0">
                <a:sym typeface="Wingdings"/>
              </a:rPr>
              <a:t>(</a:t>
            </a:r>
            <a:r>
              <a:rPr lang="ko-KR" altLang="en-US" sz="2400" dirty="0" smtClean="0">
                <a:sym typeface="Wingdings"/>
              </a:rPr>
              <a:t>타다</a:t>
            </a:r>
            <a:r>
              <a:rPr lang="en-US" altLang="ko-KR" sz="2400" dirty="0" smtClean="0">
                <a:sym typeface="Wingdings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어제 아침에 자전거를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타고 있</a:t>
            </a:r>
            <a:r>
              <a:rPr lang="ko-KR" altLang="en-US" sz="2400" dirty="0" smtClean="0">
                <a:solidFill>
                  <a:srgbClr val="3366FF"/>
                </a:solidFill>
                <a:sym typeface="Wingdings"/>
              </a:rPr>
              <a:t>었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어요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109733" y="4189870"/>
            <a:ext cx="4899267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>
                <a:sym typeface="Wingdings"/>
              </a:rPr>
              <a:t>어젯밤에 텔레비전을 </a:t>
            </a:r>
            <a:r>
              <a:rPr lang="en-US" altLang="ko-KR" sz="2400" dirty="0" smtClean="0">
                <a:sym typeface="Wingdings"/>
              </a:rPr>
              <a:t>(</a:t>
            </a:r>
            <a:r>
              <a:rPr lang="ko-KR" altLang="en-US" sz="2400" dirty="0" smtClean="0">
                <a:sym typeface="Wingdings"/>
              </a:rPr>
              <a:t>보다</a:t>
            </a:r>
            <a:r>
              <a:rPr lang="en-US" altLang="ko-KR" sz="2400" dirty="0" smtClean="0">
                <a:sym typeface="Wingdings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sym typeface="Wingdings"/>
              </a:rPr>
              <a:t></a:t>
            </a:r>
            <a:r>
              <a:rPr lang="ko-KR" altLang="en-US" sz="2400" dirty="0" smtClean="0">
                <a:sym typeface="Wingdings"/>
              </a:rPr>
              <a:t> 어젯밤에 텔레비전을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보고 있</a:t>
            </a:r>
            <a:r>
              <a:rPr lang="ko-KR" altLang="en-US" sz="2400" dirty="0" smtClean="0">
                <a:solidFill>
                  <a:srgbClr val="3366FF"/>
                </a:solidFill>
                <a:sym typeface="Wingdings"/>
              </a:rPr>
              <a:t>었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어요</a:t>
            </a:r>
            <a:r>
              <a:rPr lang="en-US" altLang="ko-KR" sz="2400" dirty="0" smtClean="0">
                <a:sym typeface="Wingdings"/>
              </a:rPr>
              <a:t>.</a:t>
            </a:r>
            <a:endParaRPr lang="en-US" sz="2400" dirty="0"/>
          </a:p>
        </p:txBody>
      </p:sp>
      <p:pic>
        <p:nvPicPr>
          <p:cNvPr id="3" name="Picture 2" descr="bi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93" y="1869802"/>
            <a:ext cx="2058246" cy="1825785"/>
          </a:xfrm>
          <a:prstGeom prst="rect">
            <a:avLst/>
          </a:prstGeom>
        </p:spPr>
      </p:pic>
      <p:pic>
        <p:nvPicPr>
          <p:cNvPr id="4" name="Picture 3" descr="scary movi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4"/>
          <a:stretch/>
        </p:blipFill>
        <p:spPr>
          <a:xfrm>
            <a:off x="867348" y="4014858"/>
            <a:ext cx="1907391" cy="197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9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126418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progressive form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고 있다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8787" y="1160618"/>
            <a:ext cx="8156201" cy="104792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300" b="1" dirty="0" smtClean="0">
                <a:solidFill>
                  <a:srgbClr val="FF0080"/>
                </a:solidFill>
                <a:effectLst/>
              </a:rPr>
              <a:t>~</a:t>
            </a:r>
            <a:r>
              <a:rPr lang="ko-KR" altLang="en-US" sz="2300" b="1" dirty="0" smtClean="0">
                <a:solidFill>
                  <a:srgbClr val="FF0080"/>
                </a:solidFill>
                <a:effectLst/>
              </a:rPr>
              <a:t>고 있다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expresses the </a:t>
            </a:r>
            <a:r>
              <a:rPr lang="en-US" altLang="ko-KR" sz="2300" u="sng" dirty="0" smtClean="0">
                <a:solidFill>
                  <a:srgbClr val="000000"/>
                </a:solidFill>
                <a:effectLst/>
              </a:rPr>
              <a:t>continuation or progression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of an action. Only </a:t>
            </a:r>
            <a:r>
              <a:rPr lang="en-US" altLang="ko-KR" sz="2300" b="1" dirty="0" smtClean="0">
                <a:solidFill>
                  <a:schemeClr val="tx1"/>
                </a:solidFill>
                <a:effectLst/>
              </a:rPr>
              <a:t>verbs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(not adjectives) can occur in this construction.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09154" y="2535896"/>
            <a:ext cx="37503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Mom </a:t>
            </a:r>
            <a:r>
              <a:rPr lang="en-US" sz="2200" dirty="0" smtClean="0">
                <a:solidFill>
                  <a:srgbClr val="FF0080"/>
                </a:solidFill>
              </a:rPr>
              <a:t>is watching </a:t>
            </a:r>
            <a:r>
              <a:rPr lang="en-US" sz="2200" dirty="0" smtClean="0"/>
              <a:t>a movie now.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3009154" y="3026308"/>
            <a:ext cx="4504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어머니는 지금 영화를 보</a:t>
            </a:r>
            <a:r>
              <a:rPr lang="ko-KR" altLang="en-US" sz="2500" dirty="0" smtClean="0">
                <a:solidFill>
                  <a:srgbClr val="FF0080"/>
                </a:solidFill>
              </a:rPr>
              <a:t>고 </a:t>
            </a:r>
            <a:r>
              <a:rPr lang="ko-KR" altLang="en-US" sz="2500" dirty="0" smtClean="0">
                <a:solidFill>
                  <a:srgbClr val="8000FF"/>
                </a:solidFill>
              </a:rPr>
              <a:t>계세요</a:t>
            </a:r>
            <a:r>
              <a:rPr lang="en-US" altLang="ko-KR" sz="2500" dirty="0" smtClean="0"/>
              <a:t>.</a:t>
            </a:r>
            <a:endParaRPr lang="en-US" sz="25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730743"/>
              </p:ext>
            </p:extLst>
          </p:nvPr>
        </p:nvGraphicFramePr>
        <p:xfrm>
          <a:off x="570754" y="4685583"/>
          <a:ext cx="7895536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884"/>
                <a:gridCol w="1973884"/>
                <a:gridCol w="1973884"/>
                <a:gridCol w="1973884"/>
              </a:tblGrid>
              <a:tr h="294073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Dictionary Form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Plain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Subject Honorific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0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Non-past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~</a:t>
                      </a:r>
                      <a:r>
                        <a:rPr lang="ko-KR" altLang="en-US" sz="2400" dirty="0" smtClean="0"/>
                        <a:t>고 있다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고 있어요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고 </a:t>
                      </a:r>
                      <a:r>
                        <a:rPr lang="ko-KR" altLang="en-US" sz="2400" dirty="0" smtClean="0">
                          <a:solidFill>
                            <a:srgbClr val="8000FF"/>
                          </a:solidFill>
                        </a:rPr>
                        <a:t>계세요</a:t>
                      </a:r>
                      <a:endParaRPr lang="en-US" sz="2400" dirty="0">
                        <a:solidFill>
                          <a:srgbClr val="8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DBFF"/>
                    </a:solidFill>
                  </a:tcPr>
                </a:tc>
              </a:tr>
              <a:tr h="29407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Past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/>
                        <a:t>고 있었다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</a:rPr>
                        <a:t>고 있었어요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/>
                        <a:t>~</a:t>
                      </a:r>
                      <a:r>
                        <a:rPr lang="ko-KR" altLang="en-US" sz="2400" dirty="0" smtClean="0"/>
                        <a:t>고 계셨어요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" name="Picture 9" descr="movie watch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4" y="2535896"/>
            <a:ext cx="2152386" cy="16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7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2178</TotalTime>
  <Words>2770</Words>
  <Application>Microsoft Macintosh PowerPoint</Application>
  <PresentationFormat>On-screen Show (4:3)</PresentationFormat>
  <Paragraphs>703</Paragraphs>
  <Slides>63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 Black</vt:lpstr>
      <vt:lpstr>Calibri</vt:lpstr>
      <vt:lpstr>Wingdings</vt:lpstr>
      <vt:lpstr>나눔고딕</vt:lpstr>
      <vt:lpstr>맑은 고딕</vt:lpstr>
      <vt:lpstr>Arial</vt:lpstr>
      <vt:lpstr>Office Theme</vt:lpstr>
      <vt:lpstr>11과 기숙사 생활  [Living in a Dormitory]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11과 기숙사 생활  [Living in a Dormitory]</dc:title>
  <dc:creator>Hye Young Choi</dc:creator>
  <cp:lastModifiedBy>MeeJeong Park</cp:lastModifiedBy>
  <cp:revision>43</cp:revision>
  <dcterms:created xsi:type="dcterms:W3CDTF">2016-05-21T23:29:07Z</dcterms:created>
  <dcterms:modified xsi:type="dcterms:W3CDTF">2016-09-03T04:58:58Z</dcterms:modified>
</cp:coreProperties>
</file>